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96" r:id="rId3"/>
    <p:sldId id="297" r:id="rId4"/>
    <p:sldId id="293" r:id="rId5"/>
    <p:sldId id="311" r:id="rId6"/>
    <p:sldId id="302" r:id="rId7"/>
    <p:sldId id="303" r:id="rId8"/>
    <p:sldId id="304" r:id="rId9"/>
    <p:sldId id="305" r:id="rId10"/>
    <p:sldId id="306" r:id="rId11"/>
    <p:sldId id="352" r:id="rId12"/>
    <p:sldId id="347" r:id="rId13"/>
    <p:sldId id="348" r:id="rId14"/>
    <p:sldId id="349" r:id="rId15"/>
    <p:sldId id="350" r:id="rId16"/>
    <p:sldId id="363" r:id="rId17"/>
    <p:sldId id="371" r:id="rId18"/>
    <p:sldId id="351" r:id="rId19"/>
    <p:sldId id="383" r:id="rId20"/>
    <p:sldId id="312" r:id="rId21"/>
    <p:sldId id="397" r:id="rId22"/>
    <p:sldId id="399" r:id="rId23"/>
    <p:sldId id="334" r:id="rId24"/>
    <p:sldId id="368" r:id="rId25"/>
    <p:sldId id="370" r:id="rId26"/>
    <p:sldId id="372" r:id="rId27"/>
    <p:sldId id="396" r:id="rId28"/>
    <p:sldId id="374" r:id="rId29"/>
    <p:sldId id="375" r:id="rId30"/>
    <p:sldId id="377" r:id="rId31"/>
    <p:sldId id="379" r:id="rId32"/>
    <p:sldId id="376" r:id="rId33"/>
    <p:sldId id="380" r:id="rId34"/>
    <p:sldId id="382" r:id="rId35"/>
    <p:sldId id="369" r:id="rId36"/>
    <p:sldId id="335" r:id="rId37"/>
    <p:sldId id="336" r:id="rId38"/>
    <p:sldId id="337" r:id="rId39"/>
    <p:sldId id="338" r:id="rId40"/>
    <p:sldId id="339" r:id="rId41"/>
    <p:sldId id="340" r:id="rId42"/>
    <p:sldId id="342" r:id="rId43"/>
    <p:sldId id="323" r:id="rId44"/>
    <p:sldId id="322" r:id="rId45"/>
    <p:sldId id="329" r:id="rId46"/>
    <p:sldId id="330" r:id="rId47"/>
    <p:sldId id="331" r:id="rId48"/>
    <p:sldId id="332" r:id="rId49"/>
    <p:sldId id="320" r:id="rId50"/>
    <p:sldId id="333" r:id="rId51"/>
    <p:sldId id="364" r:id="rId52"/>
    <p:sldId id="366" r:id="rId53"/>
    <p:sldId id="354" r:id="rId54"/>
    <p:sldId id="355" r:id="rId55"/>
    <p:sldId id="356" r:id="rId56"/>
    <p:sldId id="357" r:id="rId57"/>
    <p:sldId id="358" r:id="rId58"/>
    <p:sldId id="360" r:id="rId59"/>
    <p:sldId id="361" r:id="rId60"/>
    <p:sldId id="359" r:id="rId61"/>
    <p:sldId id="395" r:id="rId62"/>
    <p:sldId id="400" r:id="rId63"/>
    <p:sldId id="385" r:id="rId64"/>
    <p:sldId id="387" r:id="rId65"/>
    <p:sldId id="388" r:id="rId66"/>
    <p:sldId id="389" r:id="rId67"/>
    <p:sldId id="390" r:id="rId68"/>
    <p:sldId id="391" r:id="rId69"/>
    <p:sldId id="392" r:id="rId70"/>
    <p:sldId id="393" r:id="rId71"/>
    <p:sldId id="394" r:id="rId72"/>
    <p:sldId id="386" r:id="rId7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91" autoAdjust="0"/>
    <p:restoredTop sz="94660"/>
  </p:normalViewPr>
  <p:slideViewPr>
    <p:cSldViewPr>
      <p:cViewPr varScale="1">
        <p:scale>
          <a:sx n="108" d="100"/>
          <a:sy n="108" d="100"/>
        </p:scale>
        <p:origin x="60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nl-NL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058475C-43B5-4709-8AE7-47EE92055DFC}" type="datetimeFigureOut">
              <a:rPr lang="nl-NL" smtClean="0"/>
              <a:pPr/>
              <a:t>22-08-19</a:t>
            </a:fld>
            <a:endParaRPr lang="nl-N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88E4155-736C-4E38-B5A2-E645CA3D63F1}" type="slidenum">
              <a:rPr lang="nl-NL" smtClean="0"/>
              <a:pPr/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KLM_Boeing_777-200ER_Closeup_PH-BQO_YUL.jpg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asStationHiroshima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hyperlink" Target="http://commons.wikimedia.org/wiki/File:Shell_kantoor_Den_Haag.JPG" TargetMode="Externa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8.jpeg"/><Relationship Id="rId5" Type="http://schemas.openxmlformats.org/officeDocument/2006/relationships/hyperlink" Target="http://commons.wikimedia.org/wiki/File:HeadPhilips.jpg" TargetMode="Externa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k.co.kr/news/economy/view/2019/06/430445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news.kotra.or.kr/user/video/kotranews/2/37/usrVideoBoardList.do?videobbsIdx=167" TargetMode="External"/><Relationship Id="rId2" Type="http://schemas.openxmlformats.org/officeDocument/2006/relationships/hyperlink" Target="https://www.iamexpat.nl/expat-info/dutch-expat-news/netherlands-top-10-2017-inclusive-development-index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eUnkefMMMU&amp;t=112s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://www.google.nl/url?sa=i&amp;rct=j&amp;q=&amp;esrc=s&amp;source=images&amp;cd=&amp;cad=rja&amp;uact=8&amp;ved=2ahUKEwiT2KOVw8DhAhXGx7wKHRMBC5EQjRx6BAgBEAU&amp;url=http://m.blog.naver.com/nesokorea/20198425186&amp;psig=AOvVaw2DWJHEgErDM7yOU3QnkeDb&amp;ust=1554813838190059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nl.wikipedia.org/wiki/Pieter_Bruegel_de_Oude" TargetMode="Externa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UfiDWqglkU" TargetMode="External"/><Relationship Id="rId2" Type="http://schemas.openxmlformats.org/officeDocument/2006/relationships/hyperlink" Target="https://www.youtube.com/watch?v=VtDEiQXD5rU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https://www.mk.co.kr/news/economy/view/2019/08/607779/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hyperlink" Target="http://weekly.donga.com/3/all/11/1386765/1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네덜란드</a:t>
            </a:r>
            <a:endParaRPr lang="nl-NL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/>
              <a:t>관용</a:t>
            </a:r>
            <a:r>
              <a:rPr lang="en-US" altLang="ko-KR" dirty="0"/>
              <a:t>, </a:t>
            </a:r>
            <a:r>
              <a:rPr lang="ko-KR" altLang="en-US" dirty="0"/>
              <a:t>자유</a:t>
            </a:r>
            <a:r>
              <a:rPr lang="en-US" altLang="ko-KR" dirty="0"/>
              <a:t>, </a:t>
            </a:r>
            <a:r>
              <a:rPr lang="ko-KR" altLang="en-US" dirty="0"/>
              <a:t>평등이 만든 나라</a:t>
            </a:r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87" y="4365104"/>
            <a:ext cx="4462354" cy="2135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32040" y="3212976"/>
            <a:ext cx="1237502" cy="3499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그림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367" y="4545727"/>
            <a:ext cx="2151441" cy="1955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63" y="243121"/>
            <a:ext cx="2631053" cy="412198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337" y="285728"/>
            <a:ext cx="2710562" cy="3721596"/>
          </a:xfrm>
          <a:prstGeom prst="rect">
            <a:avLst/>
          </a:prstGeom>
        </p:spPr>
      </p:pic>
      <p:pic>
        <p:nvPicPr>
          <p:cNvPr id="10" name="내용 개체 틀 9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56240" y="908720"/>
            <a:ext cx="3315083" cy="220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21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내용 개체 틀 3" descr="Rembrandt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05730"/>
            <a:ext cx="3970784" cy="2976131"/>
          </a:xfrm>
          <a:prstGeom prst="rect">
            <a:avLst/>
          </a:prstGeom>
        </p:spPr>
      </p:pic>
      <p:pic>
        <p:nvPicPr>
          <p:cNvPr id="5" name="Picture 2" descr="C:\Users\moon\Desktop\ukkk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199" y="271822"/>
            <a:ext cx="2160875" cy="2808041"/>
          </a:xfrm>
          <a:prstGeom prst="rect">
            <a:avLst/>
          </a:prstGeom>
          <a:noFill/>
        </p:spPr>
      </p:pic>
      <p:pic>
        <p:nvPicPr>
          <p:cNvPr id="7" name="내용 개체 틀 3" descr="Johannes_Vermeer_(1632-1675)_-_The_Girl_With_The_Pearl_Earring_(1665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31742" y="3325913"/>
            <a:ext cx="2199052" cy="3146737"/>
          </a:xfrm>
          <a:prstGeom prst="rect">
            <a:avLst/>
          </a:prstGeom>
        </p:spPr>
      </p:pic>
      <p:pic>
        <p:nvPicPr>
          <p:cNvPr id="8" name="내용 개체 틀 3" descr="unt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7" y="3325914"/>
            <a:ext cx="2546557" cy="3083332"/>
          </a:xfrm>
          <a:prstGeom prst="rect">
            <a:avLst/>
          </a:prstGeom>
        </p:spPr>
      </p:pic>
      <p:pic>
        <p:nvPicPr>
          <p:cNvPr id="10" name="Picture 4" descr="해바라기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22" y="3281861"/>
            <a:ext cx="2516946" cy="32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027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mvrdv korea에 대한 이미지 검색결과"/>
          <p:cNvSpPr>
            <a:spLocks noGrp="1" noChangeAspect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ko-KR" altLang="en-US" sz="3600" dirty="0"/>
              <a:t>건축 </a:t>
            </a:r>
            <a:r>
              <a:rPr lang="en-US" altLang="ko-KR" sz="3600" dirty="0"/>
              <a:t>(</a:t>
            </a:r>
            <a:r>
              <a:rPr lang="ko-KR" altLang="en-US" sz="3600" dirty="0"/>
              <a:t>인천 파라다이스 시티</a:t>
            </a:r>
            <a:r>
              <a:rPr lang="en-US" altLang="ko-KR" sz="3600" dirty="0"/>
              <a:t>, </a:t>
            </a:r>
            <a:r>
              <a:rPr lang="ko-KR" altLang="en-US" sz="3600" dirty="0"/>
              <a:t>강남역 </a:t>
            </a:r>
            <a:r>
              <a:rPr lang="en-US" altLang="ko-KR" sz="3600" dirty="0"/>
              <a:t>GT</a:t>
            </a:r>
            <a:r>
              <a:rPr lang="ko-KR" altLang="en-US" sz="3600" dirty="0"/>
              <a:t>타워</a:t>
            </a:r>
            <a:r>
              <a:rPr lang="en-US" altLang="ko-KR" sz="3600" dirty="0"/>
              <a:t>, </a:t>
            </a:r>
            <a:r>
              <a:rPr lang="ko-KR" altLang="en-US" sz="3600" dirty="0"/>
              <a:t>서울로 </a:t>
            </a:r>
            <a:r>
              <a:rPr lang="en-US" altLang="ko-KR" sz="3600" dirty="0"/>
              <a:t>7017, </a:t>
            </a:r>
            <a:r>
              <a:rPr lang="ko-KR" altLang="en-US" sz="3600" dirty="0"/>
              <a:t>압구정 </a:t>
            </a:r>
            <a:r>
              <a:rPr lang="ko-KR" altLang="en-US" sz="3600" dirty="0" err="1"/>
              <a:t>갤러리아</a:t>
            </a:r>
            <a:r>
              <a:rPr lang="ko-KR" altLang="en-US" sz="3600" dirty="0"/>
              <a:t> 백화점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57817"/>
            <a:ext cx="3626878" cy="2592288"/>
          </a:xfrm>
          <a:prstGeom prst="rect">
            <a:avLst/>
          </a:prstGeom>
        </p:spPr>
      </p:pic>
      <p:pic>
        <p:nvPicPr>
          <p:cNvPr id="9" name="Picture 3" descr="C:\Users\moon\Desktop\imagesXEMQF3Q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4600" y="1412776"/>
            <a:ext cx="2887898" cy="2637329"/>
          </a:xfrm>
          <a:prstGeom prst="rect">
            <a:avLst/>
          </a:prstGeom>
          <a:noFill/>
        </p:spPr>
      </p:pic>
      <p:pic>
        <p:nvPicPr>
          <p:cNvPr id="12" name="내용 개체 틀 11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8" y="4050105"/>
            <a:ext cx="4092123" cy="2664296"/>
          </a:xfr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099" y="4237369"/>
            <a:ext cx="4990901" cy="235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40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네덜란드 기업들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1918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KLM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500702"/>
            <a:ext cx="9144000" cy="135729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4395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dirty="0" err="1">
                <a:solidFill>
                  <a:srgbClr val="002060"/>
                </a:solidFill>
                <a:latin typeface="Bauhaus 93" pitchFamily="82" charset="0"/>
              </a:rPr>
              <a:t>Koninklijke</a:t>
            </a:r>
            <a:r>
              <a:rPr lang="en-US" altLang="ko-KR" dirty="0">
                <a:solidFill>
                  <a:srgbClr val="002060"/>
                </a:solidFill>
                <a:latin typeface="Bauhaus 93" pitchFamily="82" charset="0"/>
              </a:rPr>
              <a:t> </a:t>
            </a:r>
            <a:r>
              <a:rPr lang="en-US" altLang="ko-KR" dirty="0" err="1">
                <a:solidFill>
                  <a:srgbClr val="002060"/>
                </a:solidFill>
                <a:latin typeface="Bauhaus 93" pitchFamily="82" charset="0"/>
              </a:rPr>
              <a:t>Luchtvaart</a:t>
            </a:r>
            <a:r>
              <a:rPr lang="en-US" altLang="ko-KR" dirty="0">
                <a:solidFill>
                  <a:srgbClr val="002060"/>
                </a:solidFill>
                <a:latin typeface="Bauhaus 93" pitchFamily="82" charset="0"/>
              </a:rPr>
              <a:t> </a:t>
            </a:r>
            <a:r>
              <a:rPr lang="en-US" altLang="ko-KR" dirty="0" err="1">
                <a:solidFill>
                  <a:srgbClr val="002060"/>
                </a:solidFill>
                <a:latin typeface="Bauhaus 93" pitchFamily="82" charset="0"/>
              </a:rPr>
              <a:t>Maatschappij</a:t>
            </a:r>
            <a:endParaRPr lang="ko-KR" altLang="en-US" dirty="0">
              <a:solidFill>
                <a:srgbClr val="002060"/>
              </a:solidFill>
              <a:latin typeface="Bauhaus 93" pitchFamily="82" charset="0"/>
            </a:endParaRPr>
          </a:p>
        </p:txBody>
      </p:sp>
      <p:pic>
        <p:nvPicPr>
          <p:cNvPr id="33794" name="Picture 2" descr="http://upload.wikimedia.org/wikipedia/commons/thumb/7/71/KLM_Boeing_777-200ER_Closeup_PH-BQO_YUL.jpg/220px-KLM_Boeing_777-200ER_Closeup_PH-BQO_YU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72816"/>
            <a:ext cx="3851920" cy="3312368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3851920" y="1628800"/>
            <a:ext cx="48965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dirty="0">
              <a:solidFill>
                <a:srgbClr val="002060"/>
              </a:solidFill>
            </a:endParaRPr>
          </a:p>
          <a:p>
            <a:r>
              <a:rPr lang="en-US" altLang="ko-KR" dirty="0">
                <a:solidFill>
                  <a:srgbClr val="002060"/>
                </a:solidFill>
              </a:rPr>
              <a:t>1919</a:t>
            </a:r>
            <a:r>
              <a:rPr lang="ko-KR" altLang="en-US" dirty="0">
                <a:solidFill>
                  <a:srgbClr val="002060"/>
                </a:solidFill>
              </a:rPr>
              <a:t>년</a:t>
            </a:r>
            <a:r>
              <a:rPr lang="en-US" altLang="ko-KR" dirty="0">
                <a:solidFill>
                  <a:srgbClr val="002060"/>
                </a:solidFill>
              </a:rPr>
              <a:t> </a:t>
            </a:r>
            <a:r>
              <a:rPr lang="ko-KR" altLang="en-US" dirty="0">
                <a:solidFill>
                  <a:srgbClr val="002060"/>
                </a:solidFill>
              </a:rPr>
              <a:t>설립</a:t>
            </a:r>
            <a:endParaRPr lang="en-US" altLang="ko-KR" dirty="0">
              <a:solidFill>
                <a:srgbClr val="002060"/>
              </a:solidFill>
            </a:endParaRPr>
          </a:p>
          <a:p>
            <a:pPr>
              <a:buNone/>
            </a:pPr>
            <a:endParaRPr lang="en-US" altLang="ko-KR" dirty="0">
              <a:solidFill>
                <a:srgbClr val="002060"/>
              </a:solidFill>
            </a:endParaRPr>
          </a:p>
          <a:p>
            <a:r>
              <a:rPr lang="en-US" altLang="ko-KR" dirty="0">
                <a:solidFill>
                  <a:srgbClr val="002060"/>
                </a:solidFill>
              </a:rPr>
              <a:t>2004</a:t>
            </a:r>
            <a:r>
              <a:rPr lang="ko-KR" altLang="en-US" dirty="0">
                <a:solidFill>
                  <a:srgbClr val="002060"/>
                </a:solidFill>
              </a:rPr>
              <a:t>년 에어프랑스와의 합병으로 </a:t>
            </a:r>
            <a:r>
              <a:rPr lang="en-US" altLang="ko-KR" dirty="0">
                <a:solidFill>
                  <a:srgbClr val="002060"/>
                </a:solidFill>
              </a:rPr>
              <a:t>Air-France-KLM</a:t>
            </a:r>
            <a:r>
              <a:rPr lang="ko-KR" altLang="en-US" dirty="0">
                <a:solidFill>
                  <a:srgbClr val="002060"/>
                </a:solidFill>
              </a:rPr>
              <a:t>으로 새롭게 출범</a:t>
            </a:r>
            <a:endParaRPr lang="en-US" altLang="ko-KR" dirty="0">
              <a:solidFill>
                <a:srgbClr val="002060"/>
              </a:solidFill>
            </a:endParaRPr>
          </a:p>
          <a:p>
            <a:endParaRPr lang="en-US" altLang="ko-KR" dirty="0">
              <a:solidFill>
                <a:srgbClr val="002060"/>
              </a:solidFill>
            </a:endParaRPr>
          </a:p>
          <a:p>
            <a:r>
              <a:rPr lang="ko-KR" altLang="en-US" dirty="0">
                <a:solidFill>
                  <a:srgbClr val="002060"/>
                </a:solidFill>
              </a:rPr>
              <a:t>전 세계 항공사 중 세계</a:t>
            </a:r>
            <a:r>
              <a:rPr lang="en-US" altLang="ko-KR" dirty="0">
                <a:solidFill>
                  <a:srgbClr val="002060"/>
                </a:solidFill>
              </a:rPr>
              <a:t>4</a:t>
            </a:r>
            <a:r>
              <a:rPr lang="ko-KR" altLang="en-US" dirty="0">
                <a:solidFill>
                  <a:srgbClr val="002060"/>
                </a:solidFill>
              </a:rPr>
              <a:t>위 규모</a:t>
            </a:r>
            <a:endParaRPr lang="en-US" altLang="ko-KR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altLang="ko-KR" dirty="0">
                <a:solidFill>
                  <a:srgbClr val="002060"/>
                </a:solidFill>
              </a:rPr>
              <a:t>( </a:t>
            </a:r>
            <a:r>
              <a:rPr lang="ko-KR" altLang="en-US" dirty="0">
                <a:solidFill>
                  <a:srgbClr val="002060"/>
                </a:solidFill>
              </a:rPr>
              <a:t>매출액 약 </a:t>
            </a:r>
            <a:r>
              <a:rPr lang="en-US" altLang="ko-KR" dirty="0">
                <a:solidFill>
                  <a:srgbClr val="002060"/>
                </a:solidFill>
              </a:rPr>
              <a:t>330</a:t>
            </a:r>
            <a:r>
              <a:rPr lang="ko-KR" altLang="en-US" dirty="0">
                <a:solidFill>
                  <a:srgbClr val="002060"/>
                </a:solidFill>
              </a:rPr>
              <a:t>억 달러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직원 수 </a:t>
            </a:r>
            <a:r>
              <a:rPr lang="en-US" altLang="ko-KR" dirty="0">
                <a:solidFill>
                  <a:srgbClr val="002060"/>
                </a:solidFill>
              </a:rPr>
              <a:t>32,000</a:t>
            </a:r>
            <a:r>
              <a:rPr lang="ko-KR" altLang="en-US" dirty="0">
                <a:solidFill>
                  <a:srgbClr val="002060"/>
                </a:solidFill>
              </a:rPr>
              <a:t>명 규모</a:t>
            </a:r>
            <a:r>
              <a:rPr lang="en-US" altLang="ko-KR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endParaRPr lang="en-US" altLang="ko-KR" dirty="0">
              <a:solidFill>
                <a:srgbClr val="002060"/>
              </a:solidFill>
            </a:endParaRPr>
          </a:p>
          <a:p>
            <a:r>
              <a:rPr lang="en-US" altLang="ko-KR" dirty="0" err="1">
                <a:solidFill>
                  <a:srgbClr val="002060"/>
                </a:solidFill>
              </a:rPr>
              <a:t>Skyteam</a:t>
            </a:r>
            <a:r>
              <a:rPr lang="en-US" altLang="ko-KR" dirty="0">
                <a:solidFill>
                  <a:srgbClr val="002060"/>
                </a:solidFill>
              </a:rPr>
              <a:t> Alliance </a:t>
            </a:r>
            <a:r>
              <a:rPr lang="ko-KR" altLang="en-US" dirty="0">
                <a:solidFill>
                  <a:srgbClr val="002060"/>
                </a:solidFill>
              </a:rPr>
              <a:t>의 멤버 </a:t>
            </a:r>
            <a:r>
              <a:rPr lang="en-US" altLang="ko-KR" dirty="0">
                <a:solidFill>
                  <a:srgbClr val="002060"/>
                </a:solidFill>
              </a:rPr>
              <a:t>(</a:t>
            </a:r>
            <a:r>
              <a:rPr lang="ko-KR" altLang="en-US" dirty="0">
                <a:solidFill>
                  <a:srgbClr val="002060"/>
                </a:solidFill>
              </a:rPr>
              <a:t>대한항공과의 연계</a:t>
            </a:r>
            <a:r>
              <a:rPr lang="en-US" altLang="ko-KR" dirty="0">
                <a:solidFill>
                  <a:srgbClr val="00206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79153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39752" y="285728"/>
            <a:ext cx="6518528" cy="939784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solidFill>
                  <a:srgbClr val="00B050"/>
                </a:solidFill>
              </a:rPr>
              <a:t>Heineken </a:t>
            </a:r>
            <a:r>
              <a:rPr lang="en-US" altLang="ko-KR" dirty="0" err="1">
                <a:solidFill>
                  <a:srgbClr val="00B050"/>
                </a:solidFill>
              </a:rPr>
              <a:t>Internationale</a:t>
            </a:r>
            <a:endParaRPr lang="ko-KR" altLang="en-US" dirty="0">
              <a:solidFill>
                <a:srgbClr val="00B050"/>
              </a:solidFill>
            </a:endParaRPr>
          </a:p>
        </p:txBody>
      </p:sp>
      <p:pic>
        <p:nvPicPr>
          <p:cNvPr id="4" name="내용 개체 틀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32037"/>
            <a:ext cx="7576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04256" cy="2426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7376" y="980728"/>
            <a:ext cx="561662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7560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15127488" descr="EMB000011b881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556792"/>
            <a:ext cx="3557370" cy="256490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9512" y="548680"/>
            <a:ext cx="6624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rgbClr val="C00000"/>
                </a:solidFill>
              </a:rPr>
              <a:t>      Royal  Dutch  Shell</a:t>
            </a:r>
            <a:endParaRPr lang="ko-KR" altLang="en-US" sz="4400" b="1" dirty="0">
              <a:solidFill>
                <a:srgbClr val="C00000"/>
              </a:solidFill>
            </a:endParaRPr>
          </a:p>
        </p:txBody>
      </p:sp>
      <p:pic>
        <p:nvPicPr>
          <p:cNvPr id="35842" name="Picture 2" descr="Een tankstation in Hiroshima (Japan)">
            <a:hlinkClick r:id="rId3" tooltip="Een tankstation in Hiroshima (Japan)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556792"/>
            <a:ext cx="4003968" cy="2664296"/>
          </a:xfrm>
          <a:prstGeom prst="rect">
            <a:avLst/>
          </a:prstGeom>
          <a:noFill/>
        </p:spPr>
      </p:pic>
      <p:pic>
        <p:nvPicPr>
          <p:cNvPr id="35844" name="Picture 4" descr="http://upload.wikimedia.org/wikipedia/commons/thumb/f/f3/Shell_kantoor_Den_Haag.JPG/260px-Shell_kantoor_Den_Haag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4124464"/>
            <a:ext cx="3384376" cy="273353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5868144" y="494116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   Shell </a:t>
            </a:r>
            <a:r>
              <a:rPr lang="ko-KR" altLang="en-US" dirty="0"/>
              <a:t>본사    </a:t>
            </a:r>
            <a:r>
              <a:rPr lang="ko-KR" altLang="en-US" dirty="0" err="1"/>
              <a:t>헤이그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2611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5085184"/>
            <a:ext cx="5486400" cy="864096"/>
          </a:xfrm>
        </p:spPr>
        <p:txBody>
          <a:bodyPr>
            <a:normAutofit/>
          </a:bodyPr>
          <a:lstStyle/>
          <a:p>
            <a:pPr algn="ctr"/>
            <a:endParaRPr lang="ko-KR" altLang="en-US" sz="4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58319160" descr="EMB00000bbc0cd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144" y="764704"/>
            <a:ext cx="770485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2400300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2400300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oofdkwartier van Philips in Amsterdam in de Breitnertoren, met links de Rembrandttoren">
            <a:hlinkClick r:id="rId5" tooltip="Hoofdkwartier van Philips in Amsterdam in de Breitnertoren, met links de Rembrandttoren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2564904"/>
            <a:ext cx="4320480" cy="324848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283968" y="616530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solidFill>
                  <a:srgbClr val="002060"/>
                </a:solidFill>
              </a:rPr>
              <a:t>필립스</a:t>
            </a:r>
            <a:r>
              <a:rPr lang="ko-KR" altLang="en-US" b="1" dirty="0">
                <a:solidFill>
                  <a:srgbClr val="002060"/>
                </a:solidFill>
              </a:rPr>
              <a:t>  본사    암스테르담</a:t>
            </a:r>
          </a:p>
        </p:txBody>
      </p:sp>
      <p:pic>
        <p:nvPicPr>
          <p:cNvPr id="3076" name="Picture 4" descr="http://upload.wikimedia.org/wikipedia/commons/thumb/5/52/Philips_logo_new.svg/500px-Philips_logo_new.sv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762500" cy="876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70164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812896_1-550413_493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94596" y="214290"/>
            <a:ext cx="3931672" cy="29523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55776" y="214290"/>
            <a:ext cx="393882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    </a:t>
            </a:r>
            <a:r>
              <a:rPr lang="ko-KR" altLang="en-US" sz="4000" b="1" dirty="0" err="1">
                <a:solidFill>
                  <a:srgbClr val="002060"/>
                </a:solidFill>
              </a:rPr>
              <a:t>유니레버</a:t>
            </a:r>
            <a:r>
              <a:rPr lang="ko-KR" altLang="en-US" sz="4000" b="1" dirty="0">
                <a:solidFill>
                  <a:srgbClr val="002060"/>
                </a:solidFill>
              </a:rPr>
              <a:t> </a:t>
            </a:r>
            <a:endParaRPr lang="en-US" altLang="ko-KR" sz="4000" b="1" dirty="0">
              <a:solidFill>
                <a:srgbClr val="002060"/>
              </a:solidFill>
            </a:endParaRPr>
          </a:p>
          <a:p>
            <a:r>
              <a:rPr lang="en-US" altLang="ko-KR" sz="3200" dirty="0"/>
              <a:t> </a:t>
            </a:r>
          </a:p>
          <a:p>
            <a:r>
              <a:rPr lang="ko-KR" altLang="en-US" sz="3200" dirty="0"/>
              <a:t>  </a:t>
            </a:r>
            <a:r>
              <a:rPr lang="ko-KR" altLang="en-US" sz="3200" dirty="0" err="1"/>
              <a:t>로테르담</a:t>
            </a:r>
            <a:r>
              <a:rPr lang="ko-KR" altLang="en-US" sz="3200" dirty="0"/>
              <a:t> 본사</a:t>
            </a:r>
          </a:p>
        </p:txBody>
      </p:sp>
      <p:pic>
        <p:nvPicPr>
          <p:cNvPr id="6" name="그림 5" descr="ug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11760" cy="2670162"/>
          </a:xfrm>
          <a:prstGeom prst="rect">
            <a:avLst/>
          </a:prstGeom>
        </p:spPr>
      </p:pic>
      <p:pic>
        <p:nvPicPr>
          <p:cNvPr id="7" name="내용 개체 틀 3" descr="unilever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916693" y="2634706"/>
            <a:ext cx="7543739" cy="4176464"/>
          </a:xfrm>
        </p:spPr>
      </p:pic>
    </p:spTree>
    <p:extLst>
      <p:ext uri="{BB962C8B-B14F-4D97-AF65-F5344CB8AC3E}">
        <p14:creationId xmlns:p14="http://schemas.microsoft.com/office/powerpoint/2010/main" val="30024263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작지만 강한 나라</a:t>
            </a:r>
            <a:r>
              <a:rPr lang="en-US" altLang="ko-KR" dirty="0"/>
              <a:t>,</a:t>
            </a:r>
            <a:r>
              <a:rPr lang="ko-KR" altLang="en-US" dirty="0"/>
              <a:t>네덜란드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6985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네덜란드</a:t>
            </a:r>
          </a:p>
        </p:txBody>
      </p:sp>
      <p:pic>
        <p:nvPicPr>
          <p:cNvPr id="4" name="내용 개체 틀 3" descr="1024px-EU-Netherlands_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38571" y="1412776"/>
            <a:ext cx="5223382" cy="4391926"/>
          </a:xfrm>
        </p:spPr>
      </p:pic>
      <p:sp>
        <p:nvSpPr>
          <p:cNvPr id="5" name="직사각형 4"/>
          <p:cNvSpPr/>
          <p:nvPr/>
        </p:nvSpPr>
        <p:spPr>
          <a:xfrm>
            <a:off x="395536" y="2413338"/>
            <a:ext cx="29523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ko-KR" b="1" dirty="0">
                <a:solidFill>
                  <a:srgbClr val="5D5D5D"/>
                </a:solidFill>
                <a:latin typeface="Arial" panose="020B0604020202020204" pitchFamily="34" charset="0"/>
              </a:rPr>
              <a:t>인구 : 17,274,826 명</a:t>
            </a:r>
            <a:br>
              <a:rPr lang="ko-KR" altLang="ko-KR" b="1" dirty="0">
                <a:solidFill>
                  <a:srgbClr val="5D5D5D"/>
                </a:solidFill>
                <a:latin typeface="Arial" panose="020B0604020202020204" pitchFamily="34" charset="0"/>
              </a:rPr>
            </a:br>
            <a:r>
              <a:rPr lang="ko-KR" altLang="ko-KR" b="1" dirty="0">
                <a:solidFill>
                  <a:srgbClr val="5D5D5D"/>
                </a:solidFill>
                <a:latin typeface="Arial" panose="020B0604020202020204" pitchFamily="34" charset="0"/>
              </a:rPr>
              <a:t>(</a:t>
            </a:r>
            <a:r>
              <a:rPr lang="ko-KR" altLang="ko-KR" b="1" dirty="0" err="1">
                <a:solidFill>
                  <a:srgbClr val="5D5D5D"/>
                </a:solidFill>
                <a:latin typeface="Arial" panose="020B0604020202020204" pitchFamily="34" charset="0"/>
              </a:rPr>
              <a:t>자료원</a:t>
            </a:r>
            <a:r>
              <a:rPr lang="ko-KR" altLang="ko-KR" b="1" dirty="0">
                <a:solidFill>
                  <a:srgbClr val="5D5D5D"/>
                </a:solidFill>
                <a:latin typeface="Arial" panose="020B0604020202020204" pitchFamily="34" charset="0"/>
              </a:rPr>
              <a:t> : 네덜란드 통계청, 2018 기준) </a:t>
            </a:r>
            <a:endParaRPr lang="en-US" altLang="ko-KR" b="1" dirty="0">
              <a:solidFill>
                <a:srgbClr val="5D5D5D"/>
              </a:solidFill>
              <a:latin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ko-KR" b="1" dirty="0">
              <a:solidFill>
                <a:srgbClr val="5D5D5D"/>
              </a:solidFill>
              <a:latin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ko-KR" b="1" dirty="0">
                <a:solidFill>
                  <a:srgbClr val="5D5D5D"/>
                </a:solidFill>
                <a:latin typeface="Arial" panose="020B0604020202020204" pitchFamily="34" charset="0"/>
              </a:rPr>
              <a:t>면적 : 41,526㎢</a:t>
            </a:r>
            <a:endParaRPr lang="en-US" altLang="ko-KR" b="1" dirty="0">
              <a:solidFill>
                <a:srgbClr val="5D5D5D"/>
              </a:solidFill>
              <a:latin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ko-KR" b="1" dirty="0">
              <a:solidFill>
                <a:srgbClr val="5D5D5D"/>
              </a:solidFill>
              <a:latin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ko-KR" b="1" dirty="0">
                <a:solidFill>
                  <a:srgbClr val="5D5D5D"/>
                </a:solidFill>
                <a:latin typeface="Arial" panose="020B0604020202020204" pitchFamily="34" charset="0"/>
              </a:rPr>
              <a:t>수도 : 암스테르담</a:t>
            </a:r>
            <a:endParaRPr lang="en-US" altLang="ko-KR" b="1" dirty="0">
              <a:solidFill>
                <a:srgbClr val="5D5D5D"/>
              </a:solidFill>
              <a:latin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ko-KR" b="1" dirty="0">
              <a:solidFill>
                <a:srgbClr val="5D5D5D"/>
              </a:solidFill>
              <a:latin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ko-KR" b="1" dirty="0">
                <a:solidFill>
                  <a:srgbClr val="5D5D5D"/>
                </a:solidFill>
                <a:latin typeface="Arial" panose="020B0604020202020204" pitchFamily="34" charset="0"/>
              </a:rPr>
              <a:t>언어 : 네덜란드어</a:t>
            </a:r>
            <a:endParaRPr lang="en-US" altLang="ko-KR" b="1" dirty="0">
              <a:solidFill>
                <a:srgbClr val="5D5D5D"/>
              </a:solidFill>
              <a:latin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ko-KR" b="1" dirty="0">
              <a:solidFill>
                <a:srgbClr val="5D5D5D"/>
              </a:solidFill>
              <a:latin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ko-KR" b="1" dirty="0">
                <a:solidFill>
                  <a:srgbClr val="5D5D5D"/>
                </a:solidFill>
                <a:latin typeface="Arial" panose="020B0604020202020204" pitchFamily="34" charset="0"/>
              </a:rPr>
              <a:t>화폐 : 유로(EUR)</a:t>
            </a: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ko-KR" altLang="ko-K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731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16" y="1340768"/>
            <a:ext cx="8339664" cy="5189757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인당 국민소득</a:t>
            </a:r>
          </a:p>
        </p:txBody>
      </p:sp>
    </p:spTree>
    <p:extLst>
      <p:ext uri="{BB962C8B-B14F-4D97-AF65-F5344CB8AC3E}">
        <p14:creationId xmlns:p14="http://schemas.microsoft.com/office/powerpoint/2010/main" val="4152123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8864555"/>
              </p:ext>
            </p:extLst>
          </p:nvPr>
        </p:nvGraphicFramePr>
        <p:xfrm>
          <a:off x="460948" y="1598826"/>
          <a:ext cx="8503539" cy="4646399"/>
        </p:xfrm>
        <a:graphic>
          <a:graphicData uri="http://schemas.openxmlformats.org/drawingml/2006/table">
            <a:tbl>
              <a:tblPr/>
              <a:tblGrid>
                <a:gridCol w="1547188">
                  <a:extLst>
                    <a:ext uri="{9D8B030D-6E8A-4147-A177-3AD203B41FA5}">
                      <a16:colId xmlns:a16="http://schemas.microsoft.com/office/drawing/2014/main" val="3219077524"/>
                    </a:ext>
                  </a:extLst>
                </a:gridCol>
                <a:gridCol w="6956351">
                  <a:extLst>
                    <a:ext uri="{9D8B030D-6E8A-4147-A177-3AD203B41FA5}">
                      <a16:colId xmlns:a16="http://schemas.microsoft.com/office/drawing/2014/main" val="1475676093"/>
                    </a:ext>
                  </a:extLst>
                </a:gridCol>
              </a:tblGrid>
              <a:tr h="294055">
                <a:tc>
                  <a:txBody>
                    <a:bodyPr/>
                    <a:lstStyle/>
                    <a:p>
                      <a:pPr algn="ctr" fontAlgn="t"/>
                      <a:r>
                        <a:rPr lang="nl-NL" sz="1000" b="1" dirty="0">
                          <a:solidFill>
                            <a:srgbClr val="000000"/>
                          </a:solidFill>
                          <a:effectLst/>
                        </a:rPr>
                        <a:t>GDP</a:t>
                      </a:r>
                      <a:endParaRPr lang="nl-NL" sz="1800" dirty="0"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7,094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억 유로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(2017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), 7,312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억 유로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(2018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분기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08091"/>
                  </a:ext>
                </a:extLst>
              </a:tr>
              <a:tr h="29405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</a:rPr>
                        <a:t>실질경제성장률</a:t>
                      </a:r>
                      <a:endParaRPr lang="ko-KR" altLang="en-US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3.2%(2017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), 2.9%(2018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분기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405874"/>
                  </a:ext>
                </a:extLst>
              </a:tr>
              <a:tr h="295827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인당 </a:t>
                      </a:r>
                      <a:r>
                        <a:rPr lang="nl-NL" sz="1000" b="1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GDP</a:t>
                      </a:r>
                      <a:endParaRPr lang="nl-NL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4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만 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1,535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유로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(2017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), 4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만 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2,721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유로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(2018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분기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세계 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15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위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3801164"/>
                  </a:ext>
                </a:extLst>
              </a:tr>
              <a:tr h="295827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dirty="0">
                          <a:solidFill>
                            <a:srgbClr val="7030A0"/>
                          </a:solidFill>
                          <a:effectLst/>
                        </a:rPr>
                        <a:t>실업률</a:t>
                      </a:r>
                      <a:endParaRPr lang="ko-KR" altLang="en-US" sz="1800" dirty="0">
                        <a:solidFill>
                          <a:srgbClr val="7030A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4.9%(2017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), 3.8%(2018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분기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655019"/>
                  </a:ext>
                </a:extLst>
              </a:tr>
              <a:tr h="29405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</a:rPr>
                        <a:t>물가상승률</a:t>
                      </a:r>
                      <a:endParaRPr lang="ko-KR" altLang="en-US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0.1%(2016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), 1.3%(2017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), 1.5%(2018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년 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분기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773640"/>
                  </a:ext>
                </a:extLst>
              </a:tr>
              <a:tr h="29405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</a:rPr>
                        <a:t>화폐단위</a:t>
                      </a:r>
                      <a:endParaRPr lang="ko-KR" altLang="en-US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유로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(2002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년 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월부터 변경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0493903"/>
                  </a:ext>
                </a:extLst>
              </a:tr>
              <a:tr h="29405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</a:rPr>
                        <a:t>환율</a:t>
                      </a:r>
                      <a:endParaRPr lang="ko-KR" altLang="en-US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유로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=1.17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달러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(2018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년 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월 기준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846189"/>
                  </a:ext>
                </a:extLst>
              </a:tr>
              <a:tr h="29405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</a:rPr>
                        <a:t>외채</a:t>
                      </a:r>
                      <a:endParaRPr lang="ko-KR" altLang="en-US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조 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8,640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억 유로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(2016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), 3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조 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8,296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억 유로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(2017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15438"/>
                  </a:ext>
                </a:extLst>
              </a:tr>
              <a:tr h="50254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</a:rPr>
                        <a:t>외환보유고</a:t>
                      </a:r>
                      <a:endParaRPr lang="ko-KR" altLang="en-US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391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억 유로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(2017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), 343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억 유로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(2018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년 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분기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56887"/>
                  </a:ext>
                </a:extLst>
              </a:tr>
              <a:tr h="78404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dirty="0">
                          <a:solidFill>
                            <a:srgbClr val="7030A0"/>
                          </a:solidFill>
                          <a:effectLst/>
                        </a:rPr>
                        <a:t>산업구조</a:t>
                      </a:r>
                      <a:endParaRPr lang="ko-KR" altLang="en-US" sz="1800" dirty="0">
                        <a:solidFill>
                          <a:srgbClr val="7030A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indent="-187960" algn="l" fontAlgn="t"/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- 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운송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물류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금융 등 서비스 산업이 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GDP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의 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70%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이상을 점유</a:t>
                      </a:r>
                    </a:p>
                    <a:p>
                      <a:pPr algn="l" fontAlgn="t"/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- 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주요 </a:t>
                      </a: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effectLst/>
                        </a:rPr>
                        <a:t>육성산업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 분야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: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농업과 식품산업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크리에이티브 산업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화학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에너지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하이테크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원예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생명공학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물류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수자원 산업</a:t>
                      </a:r>
                    </a:p>
                    <a:p>
                      <a:pPr algn="l" fontAlgn="t"/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- 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중소기업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종업원 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250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명 이하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이 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99.8% 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effectLst/>
                        </a:rPr>
                        <a:t>이상을 차지하고 있음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effectLst/>
                        </a:rPr>
                        <a:t>.</a:t>
                      </a:r>
                      <a:endParaRPr lang="ko-KR" altLang="en-US" sz="18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50750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</a:rPr>
                        <a:t>교역규모</a:t>
                      </a:r>
                      <a:endParaRPr lang="ko-KR" altLang="en-US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indent="-187960" algn="l" fontAlgn="t"/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수출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: 6,114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억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1,100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만 유로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(2017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), 1,549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억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900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만 유로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(2018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년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분기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  <a:p>
                      <a:pPr indent="-187960" algn="l" fontAlgn="t"/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수입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: 5,323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억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300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만 유로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(2017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), 1,342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억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4,200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만 유로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(2018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년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effectLst/>
                        </a:rPr>
                        <a:t>분기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507530"/>
                  </a:ext>
                </a:extLst>
              </a:tr>
              <a:tr h="342751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>
                          <a:solidFill>
                            <a:srgbClr val="000000"/>
                          </a:solidFill>
                          <a:effectLst/>
                        </a:rPr>
                        <a:t>교역품</a:t>
                      </a:r>
                      <a:endParaRPr lang="ko-KR" altLang="en-US" sz="18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indent="-187960" algn="l" fontAlgn="t"/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수출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: 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광물자원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석유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원유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), 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기계류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effectLst/>
                        </a:rPr>
                        <a:t>전자기계류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의약품 등</a:t>
                      </a:r>
                      <a:endParaRPr lang="ko-KR" altLang="en-US" sz="18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indent="-187960" algn="l" fontAlgn="t"/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수입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: 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광물자원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석유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원유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), 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기계류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, 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effectLst/>
                        </a:rPr>
                        <a:t>전자기계류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</a:rPr>
                        <a:t>운송수단 등</a:t>
                      </a:r>
                      <a:endParaRPr lang="ko-KR" altLang="en-US" sz="18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14" marR="66614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8236301"/>
                  </a:ext>
                </a:extLst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>
                <a:effectLst/>
              </a:rPr>
              <a:t>경제지표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8004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5266928" cy="4525963"/>
          </a:xfrm>
        </p:spPr>
        <p:txBody>
          <a:bodyPr>
            <a:normAutofit fontScale="92500" lnSpcReduction="20000"/>
          </a:bodyPr>
          <a:lstStyle/>
          <a:p>
            <a:r>
              <a:rPr lang="en-US" altLang="ko-KR" dirty="0"/>
              <a:t>2018</a:t>
            </a:r>
            <a:r>
              <a:rPr lang="ko-KR" altLang="en-US" dirty="0"/>
              <a:t>년 </a:t>
            </a:r>
            <a:r>
              <a:rPr lang="en-US" altLang="ko-KR" dirty="0"/>
              <a:t>IMF </a:t>
            </a:r>
            <a:r>
              <a:rPr lang="ko-KR" altLang="en-US" dirty="0"/>
              <a:t>발표 수출액 기준</a:t>
            </a:r>
            <a:r>
              <a:rPr lang="en-US" altLang="ko-KR" dirty="0"/>
              <a:t>, </a:t>
            </a:r>
            <a:r>
              <a:rPr lang="ko-KR" altLang="en-US" dirty="0"/>
              <a:t>세계 </a:t>
            </a:r>
            <a:r>
              <a:rPr lang="en-US" altLang="ko-KR" dirty="0"/>
              <a:t>5</a:t>
            </a:r>
            <a:r>
              <a:rPr lang="ko-KR" altLang="en-US" dirty="0"/>
              <a:t>위</a:t>
            </a:r>
            <a:r>
              <a:rPr lang="en-US" altLang="ko-KR" dirty="0"/>
              <a:t>(2019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기준</a:t>
            </a:r>
            <a:r>
              <a:rPr lang="en-US" altLang="ko-KR" dirty="0"/>
              <a:t>, </a:t>
            </a:r>
            <a:r>
              <a:rPr lang="ko-KR" altLang="en-US" dirty="0"/>
              <a:t>세계 </a:t>
            </a:r>
            <a:r>
              <a:rPr lang="en-US" altLang="ko-KR" dirty="0"/>
              <a:t>4</a:t>
            </a:r>
            <a:r>
              <a:rPr lang="ko-KR" altLang="en-US" dirty="0"/>
              <a:t>위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  2018</a:t>
            </a:r>
            <a:r>
              <a:rPr lang="ko-KR" altLang="en-US" dirty="0"/>
              <a:t>년 수출액 </a:t>
            </a:r>
            <a:r>
              <a:rPr lang="en-US" altLang="ko-KR" dirty="0"/>
              <a:t>7,715</a:t>
            </a:r>
            <a:r>
              <a:rPr lang="ko-KR" altLang="en-US" dirty="0"/>
              <a:t>억 달러로 전 세계 수출의 </a:t>
            </a:r>
            <a:r>
              <a:rPr lang="en-US" altLang="ko-KR" dirty="0"/>
              <a:t>3.7%, </a:t>
            </a:r>
            <a:r>
              <a:rPr lang="ko-KR" altLang="en-US" dirty="0"/>
              <a:t>수입액은 </a:t>
            </a:r>
            <a:r>
              <a:rPr lang="en-US" altLang="ko-KR" dirty="0"/>
              <a:t>6,205</a:t>
            </a:r>
            <a:r>
              <a:rPr lang="ko-KR" altLang="en-US" dirty="0"/>
              <a:t>억 달러로 세계 수입의 </a:t>
            </a:r>
            <a:r>
              <a:rPr lang="en-US" altLang="ko-KR" dirty="0"/>
              <a:t>3.2%</a:t>
            </a:r>
            <a:r>
              <a:rPr lang="ko-KR" altLang="en-US" dirty="0"/>
              <a:t>를 차지함</a:t>
            </a:r>
          </a:p>
          <a:p>
            <a:r>
              <a:rPr lang="ko-KR" altLang="en-US" dirty="0"/>
              <a:t>  </a:t>
            </a:r>
            <a:r>
              <a:rPr lang="en-US" altLang="ko-KR" dirty="0"/>
              <a:t>2007</a:t>
            </a:r>
            <a:r>
              <a:rPr lang="ko-KR" altLang="en-US" dirty="0"/>
              <a:t>년 이후</a:t>
            </a:r>
            <a:r>
              <a:rPr lang="en-US" altLang="ko-KR" dirty="0"/>
              <a:t>, </a:t>
            </a:r>
            <a:r>
              <a:rPr lang="ko-KR" altLang="en-US" dirty="0"/>
              <a:t>금융위기 직후인 </a:t>
            </a:r>
            <a:r>
              <a:rPr lang="en-US" altLang="ko-KR" dirty="0"/>
              <a:t>2009</a:t>
            </a:r>
            <a:r>
              <a:rPr lang="ko-KR" altLang="en-US" dirty="0"/>
              <a:t>년만 제외하고 매년 </a:t>
            </a:r>
            <a:r>
              <a:rPr lang="en-US" altLang="ko-KR" dirty="0"/>
              <a:t>1</a:t>
            </a:r>
            <a:r>
              <a:rPr lang="ko-KR" altLang="en-US" dirty="0"/>
              <a:t>조 달러 이상의 대외 교역규모 유지  </a:t>
            </a:r>
            <a:endParaRPr lang="ko-KR" altLang="en-US" dirty="0">
              <a:effectLst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b="1" dirty="0">
                <a:effectLst/>
              </a:rPr>
              <a:t>네덜란드</a:t>
            </a:r>
            <a:r>
              <a:rPr lang="en-US" altLang="ko-KR" b="1" dirty="0">
                <a:effectLst/>
              </a:rPr>
              <a:t>, 2019</a:t>
            </a:r>
            <a:r>
              <a:rPr lang="ko-KR" altLang="en-US" b="1" dirty="0">
                <a:effectLst/>
              </a:rPr>
              <a:t>년 </a:t>
            </a:r>
            <a:r>
              <a:rPr lang="en-US" altLang="ko-KR" b="1" dirty="0">
                <a:effectLst/>
              </a:rPr>
              <a:t>2</a:t>
            </a:r>
            <a:r>
              <a:rPr lang="ko-KR" altLang="en-US" b="1" dirty="0">
                <a:effectLst/>
              </a:rPr>
              <a:t>월 기준 </a:t>
            </a:r>
            <a:br>
              <a:rPr lang="en-US" altLang="ko-KR" b="1" dirty="0">
                <a:effectLst/>
              </a:rPr>
            </a:br>
            <a:r>
              <a:rPr lang="ko-KR" altLang="en-US" b="1" dirty="0">
                <a:effectLst/>
              </a:rPr>
              <a:t>세계 </a:t>
            </a:r>
            <a:r>
              <a:rPr lang="en-US" altLang="ko-KR" b="1" dirty="0">
                <a:effectLst/>
              </a:rPr>
              <a:t>4</a:t>
            </a:r>
            <a:r>
              <a:rPr lang="ko-KR" altLang="en-US" b="1" dirty="0">
                <a:effectLst/>
              </a:rPr>
              <a:t>위 수출국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608" y="2204864"/>
            <a:ext cx="3528392" cy="260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05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019" y="332656"/>
            <a:ext cx="6509530" cy="6041657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9513" y="1844824"/>
            <a:ext cx="22995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Discovery Channel, Sony and Bloomberg </a:t>
            </a:r>
            <a:r>
              <a:rPr lang="ko-KR" altLang="en-US" dirty="0"/>
              <a:t>포함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64724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1415080"/>
          </a:xfrm>
        </p:spPr>
        <p:txBody>
          <a:bodyPr>
            <a:normAutofit/>
          </a:bodyPr>
          <a:lstStyle/>
          <a:p>
            <a:r>
              <a:rPr lang="ko-KR" altLang="en-US" dirty="0"/>
              <a:t>유럽 최대의 항구</a:t>
            </a:r>
            <a:r>
              <a:rPr lang="en-US" altLang="ko-KR" dirty="0"/>
              <a:t>, </a:t>
            </a:r>
            <a:r>
              <a:rPr lang="ko-KR" altLang="en-US" dirty="0"/>
              <a:t>로테르담</a:t>
            </a:r>
            <a:br>
              <a:rPr lang="en-US" altLang="ko-KR" dirty="0"/>
            </a:br>
            <a:endParaRPr lang="ko-KR" altLang="en-US" sz="22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31" y="1988840"/>
            <a:ext cx="5088565" cy="38164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580112" y="2276872"/>
            <a:ext cx="30243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2019-6-18</a:t>
            </a:r>
          </a:p>
          <a:p>
            <a:endParaRPr lang="en-US" altLang="ko-KR" b="1" dirty="0"/>
          </a:p>
          <a:p>
            <a:r>
              <a:rPr lang="ko-KR" altLang="en-US" b="1" dirty="0"/>
              <a:t>부산항만공사 로테르담항에 첫 해외 물류센터 세운다</a:t>
            </a:r>
            <a:endParaRPr lang="en-US" altLang="ko-KR" b="1" dirty="0"/>
          </a:p>
          <a:p>
            <a:endParaRPr lang="ko-KR" altLang="en-US" b="1" dirty="0"/>
          </a:p>
          <a:p>
            <a:r>
              <a:rPr lang="en-US" altLang="ko-KR" b="1" dirty="0"/>
              <a:t>232</a:t>
            </a:r>
            <a:r>
              <a:rPr lang="ko-KR" altLang="en-US" b="1" dirty="0" err="1"/>
              <a:t>억원투입</a:t>
            </a:r>
            <a:r>
              <a:rPr lang="ko-KR" altLang="en-US" b="1" dirty="0"/>
              <a:t> </a:t>
            </a:r>
            <a:r>
              <a:rPr lang="en-US" altLang="ko-KR" b="1" dirty="0"/>
              <a:t>3</a:t>
            </a:r>
            <a:r>
              <a:rPr lang="ko-KR" altLang="en-US" b="1" dirty="0"/>
              <a:t>만㎡ 부지 규모에 건립 </a:t>
            </a:r>
            <a:r>
              <a:rPr lang="en-US" altLang="ko-KR" b="1" dirty="0"/>
              <a:t>50</a:t>
            </a:r>
            <a:r>
              <a:rPr lang="ko-KR" altLang="en-US" b="1" dirty="0"/>
              <a:t>년간 임차 조건</a:t>
            </a:r>
            <a:endParaRPr lang="en-US" altLang="ko-KR" b="1" dirty="0"/>
          </a:p>
          <a:p>
            <a:br>
              <a:rPr lang="ko-KR" altLang="en-US" b="1" dirty="0"/>
            </a:br>
            <a:r>
              <a:rPr lang="en-US" altLang="ko-KR" b="1" dirty="0"/>
              <a:t>2021</a:t>
            </a:r>
            <a:r>
              <a:rPr lang="ko-KR" altLang="en-US" b="1" dirty="0"/>
              <a:t>년 </a:t>
            </a:r>
            <a:r>
              <a:rPr lang="en-US" altLang="ko-KR" b="1" dirty="0"/>
              <a:t>3</a:t>
            </a:r>
            <a:r>
              <a:rPr lang="ko-KR" altLang="en-US" b="1" dirty="0"/>
              <a:t>월부터 운영</a:t>
            </a:r>
            <a:r>
              <a:rPr lang="en-US" altLang="ko-KR" b="1" dirty="0"/>
              <a:t>…</a:t>
            </a:r>
            <a:r>
              <a:rPr lang="ko-KR" altLang="en-US" b="1" dirty="0"/>
              <a:t>유럽진출 우리 기업 경쟁력 제고 기대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nl-NL" altLang="ko-KR" b="1" dirty="0">
                <a:hlinkClick r:id="rId3"/>
              </a:rPr>
              <a:t>https://www.mk.co.kr/news/economy/view/2019/06/430445/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18192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dirty="0"/>
              <a:t>유럽 내에서는 독일 다음으로 전체 교역 및 수출액이 크며</a:t>
            </a:r>
            <a:r>
              <a:rPr lang="en-US" altLang="ko-KR" dirty="0"/>
              <a:t>, </a:t>
            </a:r>
            <a:r>
              <a:rPr lang="ko-KR" altLang="en-US" dirty="0"/>
              <a:t>수입의 </a:t>
            </a:r>
            <a:r>
              <a:rPr lang="en-US" altLang="ko-KR" dirty="0"/>
              <a:t>40% </a:t>
            </a:r>
            <a:r>
              <a:rPr lang="ko-KR" altLang="en-US" dirty="0"/>
              <a:t>이상이 중계</a:t>
            </a:r>
            <a:r>
              <a:rPr lang="en-US" altLang="ko-KR" dirty="0"/>
              <a:t>·</a:t>
            </a:r>
            <a:r>
              <a:rPr lang="ko-KR" altLang="en-US" dirty="0"/>
              <a:t>가공무역의 형태로 인근 유럽국가 등으로 재수출</a:t>
            </a:r>
            <a:endParaRPr lang="nl-NL" altLang="ko-KR" dirty="0"/>
          </a:p>
          <a:p>
            <a:r>
              <a:rPr lang="nl-NL" altLang="ko-KR" dirty="0"/>
              <a:t>2017 </a:t>
            </a:r>
            <a:r>
              <a:rPr lang="ko-KR" altLang="en-US" dirty="0"/>
              <a:t>포용적 성장 지표 </a:t>
            </a:r>
            <a:r>
              <a:rPr lang="en-US" altLang="ko-KR" dirty="0"/>
              <a:t>– </a:t>
            </a:r>
            <a:r>
              <a:rPr lang="ko-KR" altLang="en-US" dirty="0"/>
              <a:t>세계 </a:t>
            </a:r>
            <a:r>
              <a:rPr lang="en-US" altLang="ko-KR" dirty="0"/>
              <a:t>7</a:t>
            </a:r>
            <a:r>
              <a:rPr lang="ko-KR" altLang="en-US" dirty="0"/>
              <a:t>위</a:t>
            </a:r>
            <a:endParaRPr lang="en-US" altLang="ko-KR" dirty="0"/>
          </a:p>
          <a:p>
            <a:r>
              <a:rPr lang="nl-NL" altLang="ko-KR" dirty="0">
                <a:hlinkClick r:id="rId2"/>
              </a:rPr>
              <a:t>https://www.iamexpat.nl/expat-info/dutch-expat-news/netherlands-top-10-2017-inclusive-development-index</a:t>
            </a:r>
            <a:endParaRPr lang="nl-NL" altLang="ko-KR" dirty="0"/>
          </a:p>
          <a:p>
            <a:r>
              <a:rPr lang="nl-NL" altLang="ko-KR" dirty="0"/>
              <a:t>Kotra 2014 </a:t>
            </a:r>
            <a:r>
              <a:rPr lang="ko-KR" altLang="en-US" dirty="0"/>
              <a:t>네덜란드</a:t>
            </a:r>
            <a:r>
              <a:rPr lang="en-US" altLang="ko-KR" dirty="0"/>
              <a:t>-</a:t>
            </a:r>
            <a:r>
              <a:rPr lang="ko-KR" altLang="en-US" dirty="0"/>
              <a:t>암스테르담 자료</a:t>
            </a:r>
            <a:endParaRPr lang="en-US" altLang="ko-KR" dirty="0"/>
          </a:p>
          <a:p>
            <a:r>
              <a:rPr lang="nl-NL" altLang="ko-KR" dirty="0">
                <a:hlinkClick r:id="rId3"/>
              </a:rPr>
              <a:t>http://news.kotra.or.kr/user/video/kotranews/2/37/usrVideoBoardList.do?videobbsIdx=167#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시사점</a:t>
            </a:r>
          </a:p>
        </p:txBody>
      </p:sp>
    </p:spTree>
    <p:extLst>
      <p:ext uri="{BB962C8B-B14F-4D97-AF65-F5344CB8AC3E}">
        <p14:creationId xmlns:p14="http://schemas.microsoft.com/office/powerpoint/2010/main" val="39629361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역사적 배경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8997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altLang="ko-KR" dirty="0"/>
          </a:p>
          <a:p>
            <a:r>
              <a:rPr lang="en-US" altLang="ko-KR" dirty="0"/>
              <a:t>1581</a:t>
            </a:r>
            <a:r>
              <a:rPr lang="ko-KR" altLang="en-US" dirty="0"/>
              <a:t>년 </a:t>
            </a:r>
            <a:r>
              <a:rPr lang="ko-KR" altLang="en-US" dirty="0" err="1"/>
              <a:t>필리페</a:t>
            </a:r>
            <a:r>
              <a:rPr lang="en-US" altLang="ko-KR" dirty="0"/>
              <a:t>2</a:t>
            </a:r>
            <a:r>
              <a:rPr lang="ko-KR" altLang="en-US" dirty="0"/>
              <a:t>세에 대한 </a:t>
            </a:r>
            <a:r>
              <a:rPr lang="en-US" altLang="ko-KR" dirty="0"/>
              <a:t>‘</a:t>
            </a:r>
            <a:r>
              <a:rPr lang="ko-KR" altLang="en-US" dirty="0" err="1"/>
              <a:t>철회령</a:t>
            </a:r>
            <a:r>
              <a:rPr lang="en-US" altLang="ko-KR" dirty="0"/>
              <a:t>’ </a:t>
            </a:r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sz="2600" dirty="0"/>
              <a:t>“</a:t>
            </a:r>
            <a:r>
              <a:rPr lang="ko-KR" altLang="en-US" sz="2600" dirty="0"/>
              <a:t>군주는 인민의 통치자로서 목동이 양을 돌보듯 억압과 폭력으로부터 인민을 지키라는 것이 하느님의 </a:t>
            </a:r>
            <a:r>
              <a:rPr lang="ko-KR" altLang="en-US" sz="2600" dirty="0" err="1"/>
              <a:t>뜻임이</a:t>
            </a:r>
            <a:r>
              <a:rPr lang="ko-KR" altLang="en-US" sz="2600" dirty="0"/>
              <a:t> 명백하다</a:t>
            </a:r>
            <a:r>
              <a:rPr lang="en-US" altLang="ko-KR" sz="2600" dirty="0"/>
              <a:t>. </a:t>
            </a:r>
            <a:r>
              <a:rPr lang="ko-KR" altLang="en-US" sz="2600" dirty="0"/>
              <a:t>하느님이 인민을 군주의 노예로 만든 것이 아니요</a:t>
            </a:r>
            <a:r>
              <a:rPr lang="en-US" altLang="ko-KR" sz="2600" dirty="0"/>
              <a:t>, </a:t>
            </a:r>
            <a:r>
              <a:rPr lang="ko-KR" altLang="en-US" sz="2600" dirty="0"/>
              <a:t>또 옳든 그르든 군주의 명령에 복종하라고 만든 것도 아니며</a:t>
            </a:r>
            <a:r>
              <a:rPr lang="en-US" altLang="ko-KR" sz="2600" dirty="0"/>
              <a:t>, </a:t>
            </a:r>
            <a:r>
              <a:rPr lang="ko-KR" altLang="en-US" sz="2600" dirty="0"/>
              <a:t>오히려 </a:t>
            </a:r>
            <a:r>
              <a:rPr lang="ko-KR" altLang="en-US" sz="2600" b="1" dirty="0"/>
              <a:t>군주가 신민들을 위해서 존재하며</a:t>
            </a:r>
            <a:r>
              <a:rPr lang="en-US" altLang="ko-KR" sz="2600" b="1" dirty="0"/>
              <a:t>(</a:t>
            </a:r>
            <a:r>
              <a:rPr lang="ko-KR" altLang="en-US" sz="2600" b="1" dirty="0"/>
              <a:t>인민이 없으면 그는 군주도 아니다</a:t>
            </a:r>
            <a:r>
              <a:rPr lang="en-US" altLang="ko-KR" sz="2600" b="1" dirty="0"/>
              <a:t>)</a:t>
            </a:r>
            <a:r>
              <a:rPr lang="en-US" altLang="ko-KR" sz="2600" dirty="0"/>
              <a:t> […] </a:t>
            </a:r>
            <a:r>
              <a:rPr lang="ko-KR" altLang="en-US" sz="2600" dirty="0"/>
              <a:t>때로는 목숨의 위협을 안고서라도 그들을 지키고 보호해야 한다</a:t>
            </a:r>
            <a:r>
              <a:rPr lang="en-US" altLang="ko-KR" sz="2600" dirty="0"/>
              <a:t>…”</a:t>
            </a:r>
          </a:p>
          <a:p>
            <a:pPr marL="0" indent="0">
              <a:buNone/>
            </a:pPr>
            <a:endParaRPr lang="en-US" altLang="ko-KR" sz="2600" dirty="0"/>
          </a:p>
          <a:p>
            <a:pPr marL="0" indent="0">
              <a:buNone/>
            </a:pPr>
            <a:r>
              <a:rPr lang="en-US" altLang="ko-KR" dirty="0"/>
              <a:t>– </a:t>
            </a:r>
            <a:r>
              <a:rPr lang="ko-KR" altLang="en-US" dirty="0"/>
              <a:t>훗날 미국 독립선언의 모델이 됨 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역사적 배경</a:t>
            </a:r>
          </a:p>
        </p:txBody>
      </p:sp>
    </p:spTree>
    <p:extLst>
      <p:ext uri="{BB962C8B-B14F-4D97-AF65-F5344CB8AC3E}">
        <p14:creationId xmlns:p14="http://schemas.microsoft.com/office/powerpoint/2010/main" val="7825175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 idx="4294967295"/>
          </p:nvPr>
        </p:nvSpPr>
        <p:spPr>
          <a:xfrm>
            <a:off x="179512" y="273050"/>
            <a:ext cx="8964488" cy="1143000"/>
          </a:xfrm>
        </p:spPr>
        <p:txBody>
          <a:bodyPr>
            <a:normAutofit fontScale="90000"/>
          </a:bodyPr>
          <a:lstStyle/>
          <a:p>
            <a:br>
              <a:rPr lang="en-US" altLang="ko-KR" sz="3100" b="1" dirty="0">
                <a:solidFill>
                  <a:schemeClr val="accent2"/>
                </a:solidFill>
              </a:rPr>
            </a:br>
            <a:br>
              <a:rPr lang="en-US" altLang="ko-KR" sz="3100" b="1" dirty="0">
                <a:solidFill>
                  <a:schemeClr val="accent2"/>
                </a:solidFill>
              </a:rPr>
            </a:br>
            <a:r>
              <a:rPr lang="en-US" altLang="ko-KR" b="1" dirty="0">
                <a:solidFill>
                  <a:schemeClr val="accent2"/>
                </a:solidFill>
              </a:rPr>
              <a:t>1585</a:t>
            </a:r>
            <a:r>
              <a:rPr lang="en-US" altLang="ko-KR" dirty="0"/>
              <a:t> </a:t>
            </a:r>
            <a:r>
              <a:rPr lang="ko-KR" altLang="en-US" b="1" dirty="0" err="1"/>
              <a:t>안트베르펀의</a:t>
            </a:r>
            <a:r>
              <a:rPr lang="en-US" altLang="ko-KR" b="1" dirty="0"/>
              <a:t> </a:t>
            </a:r>
            <a:r>
              <a:rPr lang="ko-KR" altLang="en-US" b="1" dirty="0"/>
              <a:t>대규모 이주민의 북부네덜란드로 유입 </a:t>
            </a:r>
            <a:br>
              <a:rPr lang="en-US" altLang="ko-KR" dirty="0"/>
            </a:br>
            <a:endParaRPr lang="ko-KR" altLang="en-US" sz="3600" b="1" dirty="0"/>
          </a:p>
        </p:txBody>
      </p:sp>
      <p:pic>
        <p:nvPicPr>
          <p:cNvPr id="12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716016" y="2564904"/>
            <a:ext cx="4094162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텍스트 개체 틀 13"/>
          <p:cNvSpPr>
            <a:spLocks noGrp="1"/>
          </p:cNvSpPr>
          <p:nvPr>
            <p:ph type="body" sz="half" idx="4294967295"/>
          </p:nvPr>
        </p:nvSpPr>
        <p:spPr>
          <a:xfrm>
            <a:off x="5410200" y="1628775"/>
            <a:ext cx="3733800" cy="792163"/>
          </a:xfrm>
        </p:spPr>
        <p:txBody>
          <a:bodyPr>
            <a:normAutofit fontScale="77500" lnSpcReduction="20000"/>
          </a:bodyPr>
          <a:lstStyle/>
          <a:p>
            <a:r>
              <a:rPr lang="en-US" altLang="ko-KR" dirty="0"/>
              <a:t> </a:t>
            </a:r>
            <a:r>
              <a:rPr lang="ko-KR" altLang="en-US" dirty="0"/>
              <a:t>암스테르담 </a:t>
            </a:r>
            <a:endParaRPr lang="en-US" altLang="ko-KR" dirty="0"/>
          </a:p>
          <a:p>
            <a:pPr>
              <a:buNone/>
            </a:pPr>
            <a:r>
              <a:rPr lang="ko-KR" altLang="en-US" dirty="0"/>
              <a:t>     부동산 시장의 성장 </a:t>
            </a:r>
          </a:p>
        </p:txBody>
      </p:sp>
      <p:pic>
        <p:nvPicPr>
          <p:cNvPr id="5123" name="Picture 3" descr="C:\Users\sec\Desktop\458px-Tachtigjarigeoorlog-158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44824"/>
            <a:ext cx="3389437" cy="4556545"/>
          </a:xfrm>
          <a:prstGeom prst="rect">
            <a:avLst/>
          </a:prstGeom>
          <a:noFill/>
        </p:spPr>
      </p:pic>
      <p:sp>
        <p:nvSpPr>
          <p:cNvPr id="11" name="굽은 화살표 10"/>
          <p:cNvSpPr/>
          <p:nvPr/>
        </p:nvSpPr>
        <p:spPr>
          <a:xfrm>
            <a:off x="1907704" y="3140968"/>
            <a:ext cx="1008112" cy="136815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오른쪽 화살표 1"/>
          <p:cNvSpPr/>
          <p:nvPr/>
        </p:nvSpPr>
        <p:spPr>
          <a:xfrm>
            <a:off x="755576" y="764704"/>
            <a:ext cx="1512168" cy="1224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종교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rmAutofit fontScale="90000"/>
          </a:bodyPr>
          <a:lstStyle/>
          <a:p>
            <a:r>
              <a:rPr lang="en-US" altLang="ko-KR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    17</a:t>
            </a:r>
            <a:r>
              <a:rPr lang="ko-KR" altLang="en-US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세기 네덜란드는</a:t>
            </a:r>
            <a:r>
              <a:rPr lang="en-US" altLang="ko-KR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 </a:t>
            </a:r>
            <a:endParaRPr lang="ko-KR" altLang="en-US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914400" y="620688"/>
            <a:ext cx="8050088" cy="539911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en-US" altLang="ko-KR" dirty="0"/>
          </a:p>
          <a:p>
            <a:pPr>
              <a:buNone/>
            </a:pPr>
            <a:r>
              <a:rPr lang="en-US" altLang="ko-KR" dirty="0"/>
              <a:t>                         </a:t>
            </a:r>
            <a:r>
              <a:rPr lang="ko-KR" altLang="en-US" dirty="0"/>
              <a:t>종교개혁과 함께 </a:t>
            </a:r>
            <a:r>
              <a:rPr lang="ko-KR" altLang="en-US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캘빈교</a:t>
            </a:r>
            <a:r>
              <a:rPr lang="ko-KR" alt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                   *</a:t>
            </a:r>
            <a:r>
              <a:rPr lang="ko-KR" altLang="en-US" dirty="0" err="1"/>
              <a:t>캐톨릭에</a:t>
            </a:r>
            <a:r>
              <a:rPr lang="ko-KR" altLang="en-US" dirty="0"/>
              <a:t> 대한 항의</a:t>
            </a:r>
            <a:r>
              <a:rPr lang="en-US" altLang="ko-KR" dirty="0"/>
              <a:t> *</a:t>
            </a:r>
            <a:r>
              <a:rPr lang="ko-KR" altLang="en-US" dirty="0"/>
              <a:t>민족적 기질과 상응</a:t>
            </a:r>
            <a:endParaRPr lang="en-US" altLang="ko-KR" dirty="0"/>
          </a:p>
          <a:p>
            <a:pPr>
              <a:buNone/>
            </a:pPr>
            <a:endParaRPr lang="en-US" altLang="ko-KR" dirty="0"/>
          </a:p>
          <a:p>
            <a:pPr>
              <a:buNone/>
            </a:pPr>
            <a:r>
              <a:rPr lang="en-US" altLang="ko-KR" dirty="0"/>
              <a:t>                    </a:t>
            </a:r>
            <a:r>
              <a:rPr lang="ko-KR" altLang="en-US" dirty="0"/>
              <a:t>연방제의 </a:t>
            </a:r>
            <a:r>
              <a:rPr lang="ko-KR" alt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공화국</a:t>
            </a:r>
            <a:r>
              <a:rPr lang="ko-KR" altLang="en-US" dirty="0"/>
              <a:t> </a:t>
            </a:r>
            <a:r>
              <a:rPr lang="en-US" altLang="ko-KR" dirty="0"/>
              <a:t>: 7</a:t>
            </a:r>
            <a:r>
              <a:rPr lang="ko-KR" altLang="en-US" dirty="0" err="1"/>
              <a:t>개주가</a:t>
            </a:r>
            <a:r>
              <a:rPr lang="ko-KR" altLang="en-US" dirty="0"/>
              <a:t> 각각의 의회를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                 </a:t>
            </a:r>
            <a:r>
              <a:rPr lang="ko-KR" altLang="en-US" dirty="0"/>
              <a:t>    갖는 자치권이 강한 분권적</a:t>
            </a:r>
            <a:r>
              <a:rPr lang="ko-KR" altLang="en-US" sz="2400" dirty="0"/>
              <a:t> </a:t>
            </a:r>
            <a:r>
              <a:rPr lang="ko-KR" altLang="en-US" dirty="0"/>
              <a:t>체제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                    </a:t>
            </a:r>
          </a:p>
          <a:p>
            <a:pPr>
              <a:buNone/>
            </a:pPr>
            <a:r>
              <a:rPr lang="en-US" altLang="ko-KR" dirty="0"/>
              <a:t>                   </a:t>
            </a:r>
            <a:r>
              <a:rPr lang="ko-KR" altLang="en-US" dirty="0"/>
              <a:t>자본주의 체제로 </a:t>
            </a:r>
            <a:r>
              <a:rPr lang="ko-KR" alt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시민계급</a:t>
            </a:r>
            <a:r>
              <a:rPr lang="ko-KR" altLang="en-US" dirty="0"/>
              <a:t> 성장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                   </a:t>
            </a:r>
            <a:r>
              <a:rPr lang="ko-KR" altLang="en-US" dirty="0"/>
              <a:t>유럽에서 가장 자유로운 </a:t>
            </a:r>
            <a:r>
              <a:rPr lang="en-US" altLang="ko-KR" dirty="0"/>
              <a:t>‘</a:t>
            </a:r>
            <a:r>
              <a:rPr lang="ko-KR" altLang="en-US" dirty="0"/>
              <a:t>열린</a:t>
            </a:r>
            <a:r>
              <a:rPr lang="en-US" altLang="ko-KR" dirty="0"/>
              <a:t>’ </a:t>
            </a:r>
            <a:r>
              <a:rPr lang="ko-KR" altLang="en-US" dirty="0"/>
              <a:t>나라 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                    </a:t>
            </a:r>
            <a:r>
              <a:rPr lang="ko-KR" altLang="en-US" dirty="0"/>
              <a:t>사상</a:t>
            </a:r>
            <a:r>
              <a:rPr lang="en-US" altLang="ko-KR" dirty="0"/>
              <a:t>, </a:t>
            </a:r>
            <a:r>
              <a:rPr lang="ko-KR" altLang="en-US" dirty="0"/>
              <a:t>출판</a:t>
            </a:r>
            <a:r>
              <a:rPr lang="en-US" altLang="ko-KR" dirty="0"/>
              <a:t>, </a:t>
            </a:r>
            <a:r>
              <a:rPr lang="ko-KR" altLang="en-US" dirty="0"/>
              <a:t>언론의 자유 보장</a:t>
            </a:r>
            <a:r>
              <a:rPr lang="en-US" altLang="ko-KR" dirty="0"/>
              <a:t>. </a:t>
            </a:r>
          </a:p>
          <a:p>
            <a:pPr>
              <a:buNone/>
            </a:pPr>
            <a:r>
              <a:rPr lang="en-US" altLang="ko-KR" dirty="0"/>
              <a:t>                 </a:t>
            </a:r>
            <a:endParaRPr lang="ko-KR" altLang="en-US" dirty="0"/>
          </a:p>
        </p:txBody>
      </p:sp>
      <p:sp>
        <p:nvSpPr>
          <p:cNvPr id="5" name="오른쪽 화살표 4"/>
          <p:cNvSpPr/>
          <p:nvPr/>
        </p:nvSpPr>
        <p:spPr>
          <a:xfrm>
            <a:off x="755576" y="2420888"/>
            <a:ext cx="1512168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정치 </a:t>
            </a:r>
          </a:p>
        </p:txBody>
      </p:sp>
      <p:sp>
        <p:nvSpPr>
          <p:cNvPr id="7" name="오른쪽 화살표 6"/>
          <p:cNvSpPr/>
          <p:nvPr/>
        </p:nvSpPr>
        <p:spPr>
          <a:xfrm>
            <a:off x="755576" y="4077072"/>
            <a:ext cx="1584176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사회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35257" y="980728"/>
            <a:ext cx="8351543" cy="5472608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배경</a:t>
            </a:r>
            <a:r>
              <a:rPr lang="en-US" altLang="ko-KR" dirty="0"/>
              <a:t>: 16</a:t>
            </a:r>
            <a:r>
              <a:rPr lang="ko-KR" altLang="en-US" dirty="0"/>
              <a:t>세기 말</a:t>
            </a:r>
            <a:r>
              <a:rPr lang="en-US" altLang="ko-KR" dirty="0"/>
              <a:t> </a:t>
            </a:r>
            <a:r>
              <a:rPr lang="ko-KR" altLang="en-US" dirty="0"/>
              <a:t>포르투갈 왕실이 유럽 내 후추 판매를 일부 상인들에게만 한정</a:t>
            </a:r>
            <a:r>
              <a:rPr lang="en-US" altLang="ko-KR" dirty="0"/>
              <a:t>. </a:t>
            </a:r>
            <a:r>
              <a:rPr lang="ko-KR" altLang="en-US" dirty="0"/>
              <a:t>상인들 스스로 아시아 항로를 개척하려 시도</a:t>
            </a:r>
            <a:r>
              <a:rPr lang="en-US" altLang="ko-KR" dirty="0"/>
              <a:t> </a:t>
            </a:r>
            <a:r>
              <a:rPr lang="ko-KR" altLang="en-US" dirty="0"/>
              <a:t>함</a:t>
            </a:r>
            <a:r>
              <a:rPr lang="en-US" altLang="ko-KR" dirty="0"/>
              <a:t> </a:t>
            </a:r>
          </a:p>
          <a:p>
            <a:r>
              <a:rPr lang="ko-KR" altLang="en-US" dirty="0"/>
              <a:t>아시아 교역 시도하는 모험적인 회사들 </a:t>
            </a:r>
            <a:r>
              <a:rPr lang="en-US" altLang="ko-KR" dirty="0"/>
              <a:t>. </a:t>
            </a:r>
            <a:r>
              <a:rPr lang="ko-KR" altLang="en-US" dirty="0"/>
              <a:t>확실한 수익성</a:t>
            </a:r>
            <a:r>
              <a:rPr lang="en-US" altLang="ko-KR" dirty="0"/>
              <a:t> BUT </a:t>
            </a:r>
            <a:r>
              <a:rPr lang="ko-KR" altLang="en-US" dirty="0"/>
              <a:t>회사들 간의 경쟁 치열</a:t>
            </a:r>
            <a:r>
              <a:rPr lang="en-US" altLang="ko-KR" dirty="0"/>
              <a:t>. </a:t>
            </a:r>
            <a:r>
              <a:rPr lang="ko-KR" altLang="en-US" dirty="0"/>
              <a:t>공멸의 위험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 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sz="1600" dirty="0"/>
              <a:t>Willem </a:t>
            </a:r>
            <a:r>
              <a:rPr lang="en-US" altLang="ko-KR" sz="1600" dirty="0" err="1"/>
              <a:t>Barentsz</a:t>
            </a:r>
            <a:r>
              <a:rPr lang="en-US" altLang="ko-KR" sz="1600" dirty="0"/>
              <a:t>, Jacob van Heemskerk,   1596~. </a:t>
            </a:r>
            <a:r>
              <a:rPr lang="ko-KR" altLang="en-US" sz="1600" dirty="0"/>
              <a:t>영화 </a:t>
            </a:r>
            <a:r>
              <a:rPr lang="en-US" altLang="ko-KR" sz="1600" dirty="0"/>
              <a:t>Nova </a:t>
            </a:r>
            <a:r>
              <a:rPr lang="en-US" altLang="ko-KR" sz="1600" dirty="0" err="1"/>
              <a:t>Zembla</a:t>
            </a:r>
            <a:r>
              <a:rPr lang="en-US" altLang="ko-KR" sz="1600" dirty="0"/>
              <a:t> 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03475" y="620688"/>
            <a:ext cx="8554805" cy="604824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네덜란드 동인도회사</a:t>
            </a:r>
            <a:br>
              <a:rPr lang="en-US" altLang="ko-KR" dirty="0"/>
            </a:br>
            <a:endParaRPr lang="ko-KR" altLang="en-US" dirty="0"/>
          </a:p>
        </p:txBody>
      </p:sp>
      <p:pic>
        <p:nvPicPr>
          <p:cNvPr id="4" name="Picture 2" descr="C:\Users\sec\Desktop\문화로 읽는 유럽\260px-Ivan_bom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857723"/>
            <a:ext cx="2756357" cy="1844639"/>
          </a:xfrm>
          <a:prstGeom prst="rect">
            <a:avLst/>
          </a:prstGeom>
          <a:noFill/>
        </p:spPr>
      </p:pic>
      <p:pic>
        <p:nvPicPr>
          <p:cNvPr id="5" name="Picture 3" descr="C:\Users\sec\Desktop\문화로 읽는 유럽\A017_R011_0509VX_001_00012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7541" y="3857724"/>
            <a:ext cx="3170833" cy="18446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36740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700808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altLang="ko-KR" dirty="0"/>
              <a:t>1602</a:t>
            </a:r>
            <a:r>
              <a:rPr lang="ko-KR" altLang="en-US" dirty="0"/>
              <a:t>년</a:t>
            </a:r>
            <a:r>
              <a:rPr lang="en-US" altLang="ko-KR" dirty="0"/>
              <a:t>~1799</a:t>
            </a:r>
            <a:r>
              <a:rPr lang="ko-KR" altLang="en-US" dirty="0"/>
              <a:t>년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r>
              <a:rPr lang="en-US" altLang="ko-KR" dirty="0"/>
              <a:t>VOC. </a:t>
            </a:r>
            <a:r>
              <a:rPr lang="ko-KR" altLang="en-US" dirty="0"/>
              <a:t>약 </a:t>
            </a:r>
            <a:r>
              <a:rPr lang="en-US" altLang="ko-KR" dirty="0"/>
              <a:t>2</a:t>
            </a:r>
            <a:r>
              <a:rPr lang="ko-KR" altLang="en-US" dirty="0"/>
              <a:t>세기 동안 세계에서 가장 큰 기업</a:t>
            </a:r>
            <a:endParaRPr lang="en-US" altLang="ko-KR" dirty="0"/>
          </a:p>
          <a:p>
            <a:r>
              <a:rPr lang="ko-KR" altLang="en-US" dirty="0"/>
              <a:t>세계 최초 다국적 기업</a:t>
            </a:r>
            <a:endParaRPr lang="en-US" altLang="ko-KR" dirty="0"/>
          </a:p>
          <a:p>
            <a:r>
              <a:rPr lang="ko-KR" altLang="en-US" dirty="0"/>
              <a:t>다수 국민이 투자에 참여한 주식회사 </a:t>
            </a:r>
            <a:endParaRPr lang="en-US" altLang="ko-KR" dirty="0"/>
          </a:p>
          <a:p>
            <a:r>
              <a:rPr lang="ko-KR" altLang="en-US" dirty="0"/>
              <a:t>증권거래소</a:t>
            </a:r>
            <a:r>
              <a:rPr lang="en-US" altLang="ko-KR" dirty="0"/>
              <a:t>, </a:t>
            </a:r>
            <a:r>
              <a:rPr lang="ko-KR" altLang="en-US" dirty="0"/>
              <a:t>금융상품</a:t>
            </a:r>
            <a:r>
              <a:rPr lang="en-US" altLang="ko-KR" dirty="0"/>
              <a:t>, </a:t>
            </a:r>
            <a:r>
              <a:rPr lang="ko-KR" altLang="en-US" dirty="0"/>
              <a:t>파생금융상품 등 상업자본주의 시대를 열게 됨 </a:t>
            </a:r>
            <a:endParaRPr lang="en-US" altLang="ko-KR" dirty="0"/>
          </a:p>
          <a:p>
            <a:r>
              <a:rPr lang="ko-KR" altLang="en-US" dirty="0"/>
              <a:t>장기투자</a:t>
            </a:r>
            <a:r>
              <a:rPr lang="en-US" altLang="ko-KR" dirty="0"/>
              <a:t>(21</a:t>
            </a:r>
            <a:r>
              <a:rPr lang="ko-KR" altLang="en-US" dirty="0" err="1"/>
              <a:t>년만기</a:t>
            </a:r>
            <a:r>
              <a:rPr lang="en-US" altLang="ko-KR" dirty="0"/>
              <a:t>). </a:t>
            </a:r>
            <a:r>
              <a:rPr lang="ko-KR" altLang="en-US" dirty="0"/>
              <a:t>투자자들간의 주식거래 가능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수익을 지속적으로 재투자</a:t>
            </a:r>
            <a:r>
              <a:rPr lang="en-US" altLang="ko-KR" dirty="0"/>
              <a:t>. (cf. </a:t>
            </a:r>
            <a:r>
              <a:rPr lang="ko-KR" altLang="en-US" dirty="0"/>
              <a:t>영국 동인도회사</a:t>
            </a:r>
            <a:r>
              <a:rPr lang="en-US" altLang="ko-KR" dirty="0"/>
              <a:t>)</a:t>
            </a:r>
          </a:p>
          <a:p>
            <a:r>
              <a:rPr lang="en-US" altLang="ko-KR" dirty="0">
                <a:hlinkClick r:id="rId2"/>
              </a:rPr>
              <a:t>https://www.youtube.com/watch?v=SeUnkefMMMU&amp;t=112s</a:t>
            </a:r>
            <a:r>
              <a:rPr lang="en-US" altLang="ko-KR" dirty="0"/>
              <a:t>   (</a:t>
            </a:r>
            <a:r>
              <a:rPr lang="ko-KR" altLang="en-US" dirty="0"/>
              <a:t>강대국의 비밀</a:t>
            </a:r>
            <a:r>
              <a:rPr lang="en-US" altLang="ko-KR" dirty="0"/>
              <a:t>)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VOC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95027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암스테르담</a:t>
            </a:r>
          </a:p>
        </p:txBody>
      </p:sp>
      <p:pic>
        <p:nvPicPr>
          <p:cNvPr id="4" name="내용 개체 틀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3660" y="2132856"/>
            <a:ext cx="2788673" cy="2376264"/>
          </a:xfrm>
        </p:spPr>
      </p:pic>
      <p:sp>
        <p:nvSpPr>
          <p:cNvPr id="6" name="TextBox 5"/>
          <p:cNvSpPr txBox="1"/>
          <p:nvPr/>
        </p:nvSpPr>
        <p:spPr>
          <a:xfrm>
            <a:off x="3419872" y="1225512"/>
            <a:ext cx="56166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암스테르담 인구의 </a:t>
            </a:r>
            <a:r>
              <a:rPr lang="en-US" altLang="ko-KR" dirty="0"/>
              <a:t>40%</a:t>
            </a:r>
            <a:r>
              <a:rPr lang="ko-KR" altLang="en-US" dirty="0"/>
              <a:t>이상이 외국에서 태어난 사람들</a:t>
            </a:r>
            <a:r>
              <a:rPr lang="en-US" altLang="ko-KR" dirty="0"/>
              <a:t>. </a:t>
            </a:r>
            <a:r>
              <a:rPr lang="ko-KR" altLang="en-US" dirty="0" err="1"/>
              <a:t>타종교에</a:t>
            </a:r>
            <a:r>
              <a:rPr lang="ko-KR" altLang="en-US" dirty="0"/>
              <a:t> 대해 관용</a:t>
            </a:r>
            <a:r>
              <a:rPr lang="en-US" altLang="ko-KR" dirty="0"/>
              <a:t>. </a:t>
            </a:r>
            <a:r>
              <a:rPr lang="ko-KR" altLang="en-US" dirty="0"/>
              <a:t>언론과 출판의 자유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가능한 개방해야 한다는 것을 깨달음</a:t>
            </a:r>
            <a:r>
              <a:rPr lang="en-US" altLang="ko-KR" dirty="0"/>
              <a:t>. </a:t>
            </a:r>
            <a:r>
              <a:rPr lang="ko-KR" altLang="en-US" dirty="0"/>
              <a:t>자본과 </a:t>
            </a:r>
            <a:r>
              <a:rPr lang="ko-KR" altLang="en-US" dirty="0" err="1"/>
              <a:t>무역망이</a:t>
            </a:r>
            <a:r>
              <a:rPr lang="ko-KR" altLang="en-US" dirty="0"/>
              <a:t> 함께 암스테르담으로 이동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en-US" altLang="ko-KR" dirty="0"/>
              <a:t>“</a:t>
            </a:r>
            <a:r>
              <a:rPr lang="ko-KR" altLang="en-US" dirty="0"/>
              <a:t>여기 와서 </a:t>
            </a:r>
            <a:r>
              <a:rPr lang="ko-KR" altLang="en-US" dirty="0" err="1"/>
              <a:t>무역하시오</a:t>
            </a:r>
            <a:r>
              <a:rPr lang="en-US" altLang="ko-KR" dirty="0"/>
              <a:t>. </a:t>
            </a:r>
            <a:r>
              <a:rPr lang="ko-KR" altLang="en-US" dirty="0"/>
              <a:t>여러분이 누군지 우리는 상관하지 않습니다</a:t>
            </a:r>
            <a:r>
              <a:rPr lang="en-US" altLang="ko-KR" dirty="0"/>
              <a:t>. </a:t>
            </a:r>
            <a:r>
              <a:rPr lang="ko-KR" altLang="en-US" dirty="0" err="1"/>
              <a:t>포르투갈계</a:t>
            </a:r>
            <a:r>
              <a:rPr lang="ko-KR" altLang="en-US" dirty="0"/>
              <a:t> 유대인이든 가톨릭교도이든 루터교도이든</a:t>
            </a:r>
            <a:r>
              <a:rPr lang="en-US" altLang="ko-KR" dirty="0"/>
              <a:t>＂ </a:t>
            </a:r>
          </a:p>
          <a:p>
            <a:endParaRPr lang="en-US" altLang="ko-KR" dirty="0"/>
          </a:p>
          <a:p>
            <a:r>
              <a:rPr lang="ko-KR" altLang="en-US" dirty="0"/>
              <a:t>대략 </a:t>
            </a:r>
            <a:r>
              <a:rPr lang="en-US" altLang="ko-KR" dirty="0"/>
              <a:t>200</a:t>
            </a:r>
            <a:r>
              <a:rPr lang="ko-KR" altLang="en-US" dirty="0"/>
              <a:t>동안 </a:t>
            </a:r>
            <a:r>
              <a:rPr lang="en-US" altLang="ko-KR" dirty="0"/>
              <a:t>VOC</a:t>
            </a:r>
            <a:r>
              <a:rPr lang="ko-KR" altLang="en-US" dirty="0"/>
              <a:t>는 </a:t>
            </a:r>
            <a:r>
              <a:rPr lang="en-US" altLang="ko-KR" dirty="0"/>
              <a:t>(</a:t>
            </a:r>
            <a:r>
              <a:rPr lang="ko-KR" altLang="en-US" dirty="0"/>
              <a:t>굳건한 </a:t>
            </a:r>
            <a:r>
              <a:rPr lang="ko-KR" altLang="en-US" dirty="0" err="1"/>
              <a:t>폐쇄정책을</a:t>
            </a:r>
            <a:r>
              <a:rPr lang="ko-KR" altLang="en-US" dirty="0"/>
              <a:t> 유지해 온</a:t>
            </a:r>
            <a:r>
              <a:rPr lang="en-US" altLang="ko-KR" dirty="0"/>
              <a:t>)</a:t>
            </a:r>
            <a:r>
              <a:rPr lang="ko-KR" altLang="en-US" dirty="0"/>
              <a:t> 일본에서 교역을 </a:t>
            </a:r>
            <a:r>
              <a:rPr lang="ko-KR" altLang="en-US" dirty="0" err="1"/>
              <a:t>허가받은</a:t>
            </a:r>
            <a:r>
              <a:rPr lang="ko-KR" altLang="en-US" dirty="0"/>
              <a:t> 유일한 사업체였다</a:t>
            </a:r>
            <a:r>
              <a:rPr lang="en-US" altLang="ko-KR" dirty="0"/>
              <a:t>. (</a:t>
            </a:r>
            <a:r>
              <a:rPr lang="ko-KR" altLang="en-US" dirty="0" err="1"/>
              <a:t>데시마</a:t>
            </a:r>
            <a:r>
              <a:rPr lang="ko-KR" altLang="en-US" dirty="0"/>
              <a:t> 섬에 상관 설치</a:t>
            </a:r>
            <a:r>
              <a:rPr lang="en-US" altLang="ko-KR" dirty="0"/>
              <a:t>. </a:t>
            </a:r>
            <a:r>
              <a:rPr lang="ko-KR" altLang="en-US" dirty="0"/>
              <a:t>당시 일본의 제 </a:t>
            </a:r>
            <a:r>
              <a:rPr lang="en-US" altLang="ko-KR" dirty="0"/>
              <a:t>1</a:t>
            </a:r>
            <a:r>
              <a:rPr lang="ko-KR" altLang="en-US" dirty="0"/>
              <a:t>외국어 네덜란드어</a:t>
            </a:r>
            <a:r>
              <a:rPr lang="en-US" altLang="ko-KR" dirty="0"/>
              <a:t>. </a:t>
            </a:r>
            <a:r>
              <a:rPr lang="ko-KR" altLang="en-US" dirty="0" err="1"/>
              <a:t>란카쿠</a:t>
            </a:r>
            <a:r>
              <a:rPr lang="ko-KR" altLang="en-US" dirty="0"/>
              <a:t> 즉 </a:t>
            </a:r>
            <a:r>
              <a:rPr lang="en-US" altLang="ko-KR" dirty="0"/>
              <a:t>“</a:t>
            </a:r>
            <a:r>
              <a:rPr lang="ko-KR" altLang="en-US" dirty="0"/>
              <a:t>네덜란드 학문</a:t>
            </a:r>
            <a:r>
              <a:rPr lang="en-US" altLang="ko-KR" dirty="0"/>
              <a:t>”</a:t>
            </a:r>
            <a:r>
              <a:rPr lang="ko-KR" altLang="en-US" dirty="0"/>
              <a:t>은 일본의 서구화에 공헌함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nl-NL" altLang="ko-KR" dirty="0"/>
              <a:t>VOC</a:t>
            </a:r>
            <a:r>
              <a:rPr lang="ko-KR" altLang="en-US" dirty="0"/>
              <a:t>의 천재성은 고도로 발달한 네트워크에  들어가 성공한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네덜란드는 향신료를 유럽 뿐 아니라 오히려 중국</a:t>
            </a:r>
            <a:r>
              <a:rPr lang="en-US" altLang="ko-KR" dirty="0"/>
              <a:t>, </a:t>
            </a:r>
            <a:r>
              <a:rPr lang="ko-KR" altLang="en-US" dirty="0"/>
              <a:t>인도</a:t>
            </a:r>
            <a:r>
              <a:rPr lang="en-US" altLang="ko-KR" dirty="0"/>
              <a:t>, </a:t>
            </a:r>
            <a:r>
              <a:rPr lang="ko-KR" altLang="en-US" dirty="0"/>
              <a:t>심지어 향료 군도의 </a:t>
            </a:r>
            <a:r>
              <a:rPr lang="ko-KR" altLang="en-US" dirty="0" err="1"/>
              <a:t>주민들에게까지</a:t>
            </a:r>
            <a:r>
              <a:rPr lang="ko-KR" altLang="en-US" dirty="0"/>
              <a:t> 팔고 있었다</a:t>
            </a:r>
            <a:r>
              <a:rPr lang="en-US" altLang="ko-KR" dirty="0"/>
              <a:t>. </a:t>
            </a:r>
            <a:endParaRPr lang="nl-NL" altLang="ko-KR" dirty="0"/>
          </a:p>
          <a:p>
            <a:endParaRPr lang="nl-NL" altLang="ko-KR" dirty="0"/>
          </a:p>
          <a:p>
            <a:r>
              <a:rPr lang="ko-KR" altLang="en-US" dirty="0"/>
              <a:t>경제적 이윤 극대화</a:t>
            </a:r>
            <a:r>
              <a:rPr lang="en-US" altLang="ko-KR" dirty="0"/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26026574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근대적 사업 경영법과 관리법</a:t>
            </a:r>
            <a:endParaRPr lang="nl-NL" dirty="0"/>
          </a:p>
        </p:txBody>
      </p:sp>
      <p:pic>
        <p:nvPicPr>
          <p:cNvPr id="4" name="내용 개체 틀 3" descr="6cdaf0fa7f896edd1d5cd40f32af1f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30496"/>
            <a:ext cx="8050681" cy="5034709"/>
          </a:xfrm>
        </p:spPr>
      </p:pic>
    </p:spTree>
    <p:extLst>
      <p:ext uri="{BB962C8B-B14F-4D97-AF65-F5344CB8AC3E}">
        <p14:creationId xmlns:p14="http://schemas.microsoft.com/office/powerpoint/2010/main" val="34441752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026" name="Picture 2" descr="D:\문지희\강의자료\강의자료 2019-1\문화로 보는 유럽\문화로 읽는 유럽\장르화\a656699a7158efb8d23136367c6253b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780928"/>
            <a:ext cx="3021926" cy="3586019"/>
          </a:xfrm>
          <a:prstGeom prst="rect">
            <a:avLst/>
          </a:prstGeom>
          <a:noFill/>
        </p:spPr>
      </p:pic>
      <p:pic>
        <p:nvPicPr>
          <p:cNvPr id="1028" name="Picture 4" descr="ê´ë ¨ ì´ë¯¸ì§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2857500" cy="3352801"/>
          </a:xfrm>
          <a:prstGeom prst="rect">
            <a:avLst/>
          </a:prstGeom>
          <a:noFill/>
        </p:spPr>
      </p:pic>
      <p:pic>
        <p:nvPicPr>
          <p:cNvPr id="1030" name="Picture 6" descr="ê´ë ¨ ì´ë¯¸ì§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7855" y="332656"/>
            <a:ext cx="4346145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520190"/>
            <a:ext cx="2137410" cy="2343150"/>
          </a:xfrm>
        </p:spPr>
        <p:txBody>
          <a:bodyPr/>
          <a:lstStyle/>
          <a:p>
            <a:r>
              <a:rPr lang="ko-KR" altLang="en-US" dirty="0"/>
              <a:t>튤립</a:t>
            </a:r>
            <a:endParaRPr lang="nl-NL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199" y="4077072"/>
            <a:ext cx="8012431" cy="2780928"/>
          </a:xfrm>
        </p:spPr>
        <p:txBody>
          <a:bodyPr>
            <a:normAutofit/>
          </a:bodyPr>
          <a:lstStyle/>
          <a:p>
            <a:r>
              <a:rPr lang="ko-KR" altLang="en-US" dirty="0"/>
              <a:t>네덜란드를 대표하는 꽃 튤립</a:t>
            </a:r>
            <a:endParaRPr lang="en-US" altLang="ko-KR" dirty="0"/>
          </a:p>
          <a:p>
            <a:r>
              <a:rPr lang="en-US" dirty="0"/>
              <a:t>16</a:t>
            </a:r>
            <a:r>
              <a:rPr lang="ko-KR" altLang="en-US" dirty="0"/>
              <a:t>세기 페르시아와 터키를 거쳐 유럽으로 전해짐 </a:t>
            </a:r>
            <a:endParaRPr lang="en-US" altLang="ko-KR" dirty="0"/>
          </a:p>
        </p:txBody>
      </p:sp>
      <p:pic>
        <p:nvPicPr>
          <p:cNvPr id="13313" name="Picture 1" descr="C:\Users\sec\Desktop\143987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4610" y="274638"/>
            <a:ext cx="6379914" cy="35887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39364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신흥 부국 네덜란드와 그 중심축인 상인 계층의 번영을 상징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튤립의 </a:t>
            </a:r>
            <a:r>
              <a:rPr lang="ko-KR" altLang="en-US" dirty="0" err="1"/>
              <a:t>품귀현상</a:t>
            </a:r>
            <a:r>
              <a:rPr lang="en-US" altLang="ko-KR" dirty="0"/>
              <a:t>. </a:t>
            </a:r>
            <a:r>
              <a:rPr lang="ko-KR" altLang="en-US" dirty="0"/>
              <a:t>축적된 부의 과시와 투자심리</a:t>
            </a:r>
            <a:r>
              <a:rPr lang="en-US" altLang="ko-KR" dirty="0"/>
              <a:t>.  </a:t>
            </a:r>
          </a:p>
          <a:p>
            <a:r>
              <a:rPr lang="en-US" altLang="ko-KR" dirty="0"/>
              <a:t>1633</a:t>
            </a:r>
            <a:r>
              <a:rPr lang="ko-KR" altLang="en-US" dirty="0"/>
              <a:t>년</a:t>
            </a:r>
            <a:r>
              <a:rPr lang="en-US" altLang="ko-KR" dirty="0"/>
              <a:t>~1637</a:t>
            </a:r>
            <a:r>
              <a:rPr lang="ko-KR" altLang="en-US" dirty="0"/>
              <a:t>년</a:t>
            </a:r>
            <a:r>
              <a:rPr lang="en-US" altLang="ko-KR" dirty="0"/>
              <a:t>. 2</a:t>
            </a:r>
            <a:r>
              <a:rPr lang="ko-KR" altLang="en-US" dirty="0"/>
              <a:t>천만 </a:t>
            </a:r>
            <a:r>
              <a:rPr lang="ko-KR" altLang="en-US" dirty="0" err="1"/>
              <a:t>길더의</a:t>
            </a:r>
            <a:r>
              <a:rPr lang="ko-KR" altLang="en-US" dirty="0"/>
              <a:t> 구근이 거래</a:t>
            </a:r>
            <a:endParaRPr lang="en-US" altLang="ko-KR" dirty="0"/>
          </a:p>
          <a:p>
            <a:r>
              <a:rPr lang="nl-NL" altLang="ko-KR" dirty="0"/>
              <a:t>1636</a:t>
            </a:r>
            <a:r>
              <a:rPr lang="ko-KR" altLang="en-US" dirty="0"/>
              <a:t>년 </a:t>
            </a:r>
            <a:r>
              <a:rPr lang="en-US" altLang="ko-KR" dirty="0"/>
              <a:t>12</a:t>
            </a:r>
            <a:r>
              <a:rPr lang="ko-KR" altLang="en-US" dirty="0"/>
              <a:t>월</a:t>
            </a:r>
            <a:r>
              <a:rPr lang="en-US" altLang="ko-KR" dirty="0"/>
              <a:t>~1637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월 사이 절정</a:t>
            </a:r>
            <a:endParaRPr lang="nl-NL" altLang="ko-KR" dirty="0"/>
          </a:p>
          <a:p>
            <a:r>
              <a:rPr lang="ko-KR" altLang="en-US" dirty="0"/>
              <a:t>선금을 주고 나중에 수확할 꽃을 미리 사 두기도 함 </a:t>
            </a:r>
            <a:r>
              <a:rPr lang="en-US" altLang="ko-KR" dirty="0"/>
              <a:t>-  </a:t>
            </a:r>
            <a:r>
              <a:rPr lang="ko-KR" altLang="en-US" dirty="0"/>
              <a:t>약속어음</a:t>
            </a:r>
            <a:r>
              <a:rPr lang="en-US" altLang="ko-KR" dirty="0"/>
              <a:t>. </a:t>
            </a:r>
            <a:r>
              <a:rPr lang="ko-KR" altLang="en-US" dirty="0"/>
              <a:t>선물거래</a:t>
            </a:r>
            <a:r>
              <a:rPr lang="en-US" altLang="ko-KR" dirty="0"/>
              <a:t>. </a:t>
            </a:r>
            <a:r>
              <a:rPr lang="ko-KR" altLang="en-US" dirty="0" err="1"/>
              <a:t>바람장사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튤립광기</a:t>
            </a:r>
            <a:r>
              <a:rPr lang="ko-KR" altLang="en-US" dirty="0"/>
              <a:t> </a:t>
            </a:r>
            <a:r>
              <a:rPr lang="en-US" altLang="ko-KR" dirty="0" err="1"/>
              <a:t>Tulipomania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28269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/>
              <a:t>셈페르</a:t>
            </a:r>
            <a:r>
              <a:rPr lang="ko-KR" altLang="en-US" dirty="0"/>
              <a:t> 아우구스투스 </a:t>
            </a:r>
            <a:r>
              <a:rPr lang="en-US" altLang="ko-KR" sz="1800" dirty="0"/>
              <a:t>(</a:t>
            </a:r>
            <a:r>
              <a:rPr lang="ko-KR" altLang="en-US" sz="1800" dirty="0"/>
              <a:t>영원한 황제</a:t>
            </a:r>
            <a:r>
              <a:rPr lang="en-US" altLang="ko-KR" sz="1800" dirty="0"/>
              <a:t>)</a:t>
            </a:r>
            <a:endParaRPr lang="nl-NL" sz="1800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/>
              <a:t>진귀한 튤립 품종들을 두고 투기</a:t>
            </a:r>
            <a:endParaRPr lang="en-US" altLang="ko-KR" dirty="0"/>
          </a:p>
          <a:p>
            <a:r>
              <a:rPr lang="ko-KR" altLang="en-US" dirty="0"/>
              <a:t>화려한 패턴 </a:t>
            </a:r>
            <a:r>
              <a:rPr lang="en-US" altLang="ko-KR" dirty="0"/>
              <a:t>(</a:t>
            </a:r>
            <a:r>
              <a:rPr lang="ko-KR" altLang="en-US" dirty="0"/>
              <a:t>줄무늬</a:t>
            </a:r>
            <a:r>
              <a:rPr lang="en-US" altLang="ko-KR" dirty="0"/>
              <a:t>, </a:t>
            </a:r>
            <a:r>
              <a:rPr lang="ko-KR" altLang="en-US" dirty="0"/>
              <a:t>불꽃무늬</a:t>
            </a:r>
            <a:r>
              <a:rPr lang="en-US" altLang="ko-KR" dirty="0"/>
              <a:t>) </a:t>
            </a:r>
            <a:r>
              <a:rPr lang="ko-KR" altLang="en-US" dirty="0"/>
              <a:t>인기 </a:t>
            </a:r>
            <a:r>
              <a:rPr lang="en-US" altLang="ko-KR" dirty="0"/>
              <a:t>– </a:t>
            </a:r>
            <a:r>
              <a:rPr lang="ko-KR" altLang="en-US" dirty="0"/>
              <a:t>튤립 모자이크</a:t>
            </a:r>
            <a:r>
              <a:rPr lang="en-US" altLang="ko-KR" dirty="0"/>
              <a:t>(</a:t>
            </a:r>
            <a:r>
              <a:rPr lang="ko-KR" altLang="en-US" dirty="0"/>
              <a:t>브레이크</a:t>
            </a:r>
            <a:r>
              <a:rPr lang="en-US" altLang="ko-KR" dirty="0"/>
              <a:t>)</a:t>
            </a:r>
            <a:r>
              <a:rPr lang="ko-KR" altLang="en-US" dirty="0"/>
              <a:t>바이러스에 감염된 것임</a:t>
            </a:r>
            <a:endParaRPr lang="en-US" altLang="ko-KR" dirty="0"/>
          </a:p>
          <a:p>
            <a:r>
              <a:rPr lang="en-US" altLang="ko-KR" dirty="0"/>
              <a:t>1633</a:t>
            </a:r>
            <a:r>
              <a:rPr lang="ko-KR" altLang="en-US" dirty="0"/>
              <a:t>년</a:t>
            </a:r>
            <a:r>
              <a:rPr lang="en-US" altLang="ko-KR" dirty="0"/>
              <a:t>(500</a:t>
            </a:r>
            <a:r>
              <a:rPr lang="ko-KR" altLang="en-US" dirty="0" err="1"/>
              <a:t>길더</a:t>
            </a:r>
            <a:r>
              <a:rPr lang="en-US" altLang="ko-KR" dirty="0"/>
              <a:t>) -&gt;</a:t>
            </a:r>
          </a:p>
          <a:p>
            <a:r>
              <a:rPr lang="en-US" altLang="ko-KR" dirty="0"/>
              <a:t>1637</a:t>
            </a:r>
            <a:r>
              <a:rPr lang="ko-KR" altLang="en-US" dirty="0"/>
              <a:t>년</a:t>
            </a:r>
            <a:r>
              <a:rPr lang="en-US" altLang="ko-KR" dirty="0"/>
              <a:t>(1</a:t>
            </a:r>
            <a:r>
              <a:rPr lang="ko-KR" altLang="en-US" dirty="0"/>
              <a:t>만 길더</a:t>
            </a:r>
            <a:r>
              <a:rPr lang="en-US" altLang="ko-KR" dirty="0"/>
              <a:t>)</a:t>
            </a:r>
            <a:r>
              <a:rPr lang="ko-KR" altLang="en-US" dirty="0"/>
              <a:t>에 판매</a:t>
            </a:r>
            <a:r>
              <a:rPr lang="en-US" altLang="ko-KR" dirty="0"/>
              <a:t>. </a:t>
            </a:r>
            <a:r>
              <a:rPr lang="ko-KR" altLang="en-US" dirty="0"/>
              <a:t>대 저택 한 </a:t>
            </a:r>
            <a:r>
              <a:rPr lang="ko-KR" altLang="en-US" dirty="0" err="1"/>
              <a:t>채값</a:t>
            </a:r>
            <a:r>
              <a:rPr lang="en-US" altLang="ko-KR" dirty="0"/>
              <a:t>.</a:t>
            </a:r>
          </a:p>
          <a:p>
            <a:r>
              <a:rPr lang="nl-NL" dirty="0"/>
              <a:t>Cf. </a:t>
            </a:r>
            <a:r>
              <a:rPr lang="ko-KR" altLang="en-US" dirty="0"/>
              <a:t>렘브란트 </a:t>
            </a:r>
            <a:r>
              <a:rPr lang="en-US" altLang="ko-KR" dirty="0"/>
              <a:t>‘</a:t>
            </a:r>
            <a:r>
              <a:rPr lang="ko-KR" altLang="en-US" dirty="0"/>
              <a:t>야경</a:t>
            </a:r>
            <a:r>
              <a:rPr lang="en-US" altLang="ko-KR" dirty="0"/>
              <a:t>’ : 1600</a:t>
            </a:r>
            <a:r>
              <a:rPr lang="ko-KR" altLang="en-US" dirty="0" err="1"/>
              <a:t>길더</a:t>
            </a:r>
            <a:r>
              <a:rPr lang="ko-KR" altLang="en-US" dirty="0"/>
              <a:t> </a:t>
            </a:r>
            <a:endParaRPr lang="en-US" altLang="ko-KR" dirty="0"/>
          </a:p>
        </p:txBody>
      </p:sp>
      <p:pic>
        <p:nvPicPr>
          <p:cNvPr id="5" name="내용 개체 틀 4" descr="튤립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707482"/>
            <a:ext cx="4038600" cy="4311398"/>
          </a:xfrm>
        </p:spPr>
      </p:pic>
    </p:spTree>
    <p:extLst>
      <p:ext uri="{BB962C8B-B14F-4D97-AF65-F5344CB8AC3E}">
        <p14:creationId xmlns:p14="http://schemas.microsoft.com/office/powerpoint/2010/main" val="7339979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튤립 한 송이로 얻을 수 있는 것들</a:t>
            </a:r>
            <a:r>
              <a:rPr lang="en-US" altLang="ko-KR" dirty="0"/>
              <a:t> </a:t>
            </a:r>
            <a:br>
              <a:rPr lang="nl-NL" altLang="ko-KR" dirty="0"/>
            </a:br>
            <a:r>
              <a:rPr lang="en-US" altLang="ko-KR" dirty="0"/>
              <a:t>1636</a:t>
            </a:r>
            <a:r>
              <a:rPr lang="ko-KR" altLang="en-US" dirty="0"/>
              <a:t>년 </a:t>
            </a:r>
            <a:r>
              <a:rPr lang="en-US" altLang="ko-KR" dirty="0"/>
              <a:t>12</a:t>
            </a:r>
            <a:r>
              <a:rPr lang="ko-KR" altLang="en-US" dirty="0"/>
              <a:t>월 </a:t>
            </a:r>
            <a:endParaRPr lang="nl-NL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87203"/>
          </a:xfrm>
        </p:spPr>
        <p:txBody>
          <a:bodyPr>
            <a:normAutofit fontScale="62500" lnSpcReduction="20000"/>
          </a:bodyPr>
          <a:lstStyle/>
          <a:p>
            <a:r>
              <a:rPr lang="ko-KR" altLang="en-US" dirty="0"/>
              <a:t>살찐 돼지 </a:t>
            </a:r>
            <a:r>
              <a:rPr lang="en-US" altLang="ko-KR" dirty="0"/>
              <a:t>8</a:t>
            </a:r>
            <a:r>
              <a:rPr lang="ko-KR" altLang="en-US" dirty="0"/>
              <a:t>마리 </a:t>
            </a:r>
            <a:r>
              <a:rPr lang="en-US" altLang="ko-KR" dirty="0"/>
              <a:t>-</a:t>
            </a:r>
            <a:r>
              <a:rPr lang="ko-KR" altLang="en-US" dirty="0"/>
              <a:t>   </a:t>
            </a:r>
            <a:r>
              <a:rPr lang="en-US" altLang="ko-KR" dirty="0"/>
              <a:t>240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살찐 황소 </a:t>
            </a:r>
            <a:r>
              <a:rPr lang="en-US" altLang="ko-KR" dirty="0"/>
              <a:t>4</a:t>
            </a:r>
            <a:r>
              <a:rPr lang="ko-KR" altLang="en-US" dirty="0"/>
              <a:t>마리 </a:t>
            </a:r>
            <a:r>
              <a:rPr lang="en-US" altLang="ko-KR" dirty="0"/>
              <a:t>-</a:t>
            </a:r>
            <a:r>
              <a:rPr lang="ko-KR" altLang="en-US" dirty="0"/>
              <a:t>  </a:t>
            </a:r>
            <a:r>
              <a:rPr lang="en-US" altLang="ko-KR" dirty="0"/>
              <a:t>480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살찐 양 </a:t>
            </a:r>
            <a:r>
              <a:rPr lang="en-US" altLang="ko-KR" dirty="0"/>
              <a:t>12</a:t>
            </a:r>
            <a:r>
              <a:rPr lang="ko-KR" altLang="en-US" dirty="0"/>
              <a:t>마리  </a:t>
            </a:r>
            <a:r>
              <a:rPr lang="en-US" altLang="ko-KR" dirty="0"/>
              <a:t>- 120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en-US" altLang="ko-KR" dirty="0"/>
              <a:t>24</a:t>
            </a:r>
            <a:r>
              <a:rPr lang="ko-KR" altLang="en-US" dirty="0"/>
              <a:t>톤의 밀  </a:t>
            </a:r>
            <a:r>
              <a:rPr lang="en-US" altLang="ko-KR" dirty="0"/>
              <a:t>- 448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en-US" altLang="ko-KR" dirty="0"/>
              <a:t>48</a:t>
            </a:r>
            <a:r>
              <a:rPr lang="ko-KR" altLang="en-US" dirty="0"/>
              <a:t>톤의 호밀  </a:t>
            </a:r>
            <a:r>
              <a:rPr lang="en-US" altLang="ko-KR" dirty="0"/>
              <a:t>- 558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와인 </a:t>
            </a:r>
            <a:r>
              <a:rPr lang="en-US" altLang="ko-KR" dirty="0"/>
              <a:t>2</a:t>
            </a:r>
            <a:r>
              <a:rPr lang="ko-KR" altLang="en-US" dirty="0"/>
              <a:t>통 </a:t>
            </a:r>
            <a:r>
              <a:rPr lang="en-US" altLang="ko-KR" dirty="0"/>
              <a:t>– 70 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맥주 </a:t>
            </a:r>
            <a:r>
              <a:rPr lang="en-US" altLang="ko-KR" dirty="0"/>
              <a:t>6</a:t>
            </a:r>
            <a:r>
              <a:rPr lang="ko-KR" altLang="en-US" dirty="0"/>
              <a:t>백 리터 </a:t>
            </a:r>
            <a:r>
              <a:rPr lang="en-US" altLang="ko-KR" dirty="0"/>
              <a:t>– 32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버터 </a:t>
            </a:r>
            <a:r>
              <a:rPr lang="en-US" altLang="ko-KR" dirty="0"/>
              <a:t>2</a:t>
            </a:r>
            <a:r>
              <a:rPr lang="ko-KR" altLang="en-US" dirty="0"/>
              <a:t>톤  </a:t>
            </a:r>
            <a:r>
              <a:rPr lang="en-US" altLang="ko-KR" dirty="0"/>
              <a:t>- 192 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치즈 </a:t>
            </a:r>
            <a:r>
              <a:rPr lang="en-US" altLang="ko-KR" dirty="0"/>
              <a:t>450</a:t>
            </a:r>
            <a:r>
              <a:rPr lang="ko-KR" altLang="en-US" dirty="0"/>
              <a:t>킬로그램 </a:t>
            </a:r>
            <a:r>
              <a:rPr lang="en-US" altLang="ko-KR" dirty="0"/>
              <a:t>– 120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은 술잔 </a:t>
            </a:r>
            <a:r>
              <a:rPr lang="en-US" altLang="ko-KR" dirty="0"/>
              <a:t>– 60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옷감 </a:t>
            </a:r>
            <a:r>
              <a:rPr lang="en-US" altLang="ko-KR" dirty="0"/>
              <a:t>1</a:t>
            </a:r>
            <a:r>
              <a:rPr lang="ko-KR" altLang="en-US" dirty="0"/>
              <a:t>팩 </a:t>
            </a:r>
            <a:r>
              <a:rPr lang="en-US" altLang="ko-KR" dirty="0"/>
              <a:t>– 80 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매트리스와 침구 딸린 침대 </a:t>
            </a:r>
            <a:r>
              <a:rPr lang="en-US" altLang="ko-KR" dirty="0"/>
              <a:t>– 100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r>
              <a:rPr lang="ko-KR" altLang="en-US" dirty="0"/>
              <a:t>배 </a:t>
            </a:r>
            <a:r>
              <a:rPr lang="en-US" altLang="ko-KR" dirty="0"/>
              <a:t>1</a:t>
            </a:r>
            <a:r>
              <a:rPr lang="ko-KR" altLang="en-US" dirty="0"/>
              <a:t>척 </a:t>
            </a:r>
            <a:r>
              <a:rPr lang="en-US" altLang="ko-KR" dirty="0"/>
              <a:t>– 500</a:t>
            </a:r>
            <a:r>
              <a:rPr lang="ko-KR" altLang="en-US" dirty="0" err="1"/>
              <a:t>길더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sz="3800" b="1" dirty="0"/>
              <a:t>합계</a:t>
            </a:r>
            <a:r>
              <a:rPr lang="en-US" altLang="ko-KR" sz="3800" b="1" dirty="0"/>
              <a:t>: 3000</a:t>
            </a:r>
            <a:r>
              <a:rPr lang="ko-KR" altLang="en-US" sz="3800" b="1" dirty="0" err="1"/>
              <a:t>길더</a:t>
            </a:r>
            <a:endParaRPr lang="en-US" altLang="ko-KR" sz="3800" b="1" dirty="0"/>
          </a:p>
        </p:txBody>
      </p:sp>
      <p:pic>
        <p:nvPicPr>
          <p:cNvPr id="12290" name="Picture 2" descr="셈페르 아우구스투스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4676" y="1861457"/>
            <a:ext cx="2667000" cy="3543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041445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781128"/>
          </a:xfrm>
        </p:spPr>
        <p:txBody>
          <a:bodyPr>
            <a:normAutofit fontScale="92500" lnSpcReduction="20000"/>
          </a:bodyPr>
          <a:lstStyle/>
          <a:p>
            <a:r>
              <a:rPr lang="en-US" altLang="ko-KR" dirty="0"/>
              <a:t>1637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</a:t>
            </a:r>
            <a:r>
              <a:rPr lang="en-US" altLang="ko-KR" dirty="0"/>
              <a:t>. </a:t>
            </a:r>
            <a:r>
              <a:rPr lang="ko-KR" altLang="en-US" dirty="0"/>
              <a:t>원인 불분명</a:t>
            </a:r>
            <a:r>
              <a:rPr lang="en-US" altLang="ko-KR" dirty="0"/>
              <a:t>.  </a:t>
            </a:r>
            <a:r>
              <a:rPr lang="ko-KR" altLang="en-US" dirty="0"/>
              <a:t>사는 사람보다 파는 사람이 많아짐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어음부도</a:t>
            </a:r>
            <a:r>
              <a:rPr lang="en-US" altLang="ko-KR" dirty="0"/>
              <a:t>, </a:t>
            </a:r>
            <a:r>
              <a:rPr lang="ko-KR" altLang="en-US" dirty="0"/>
              <a:t>채권자와 채무자 싸움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튤립 투기 후 </a:t>
            </a:r>
            <a:r>
              <a:rPr lang="en-US" altLang="ko-KR" dirty="0"/>
              <a:t>5900% </a:t>
            </a:r>
            <a:r>
              <a:rPr lang="ko-KR" altLang="en-US" dirty="0"/>
              <a:t>올랐던 </a:t>
            </a:r>
            <a:r>
              <a:rPr lang="ko-KR" altLang="en-US" dirty="0" err="1"/>
              <a:t>튤립가격은</a:t>
            </a:r>
            <a:r>
              <a:rPr lang="ko-KR" altLang="en-US" dirty="0"/>
              <a:t> 하루아침에 바닥으로 떨어짐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대중의 광기에 의해 나타난  대표적 </a:t>
            </a:r>
            <a:r>
              <a:rPr lang="ko-KR" altLang="en-US" dirty="0" err="1"/>
              <a:t>투기사례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최초의 거품경제 현상으로 기록됨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시 당국은 </a:t>
            </a:r>
            <a:r>
              <a:rPr lang="en-US" altLang="ko-KR" dirty="0"/>
              <a:t>“</a:t>
            </a:r>
            <a:r>
              <a:rPr lang="ko-KR" altLang="en-US" dirty="0"/>
              <a:t>조사가 끝날 때까지 </a:t>
            </a:r>
            <a:r>
              <a:rPr lang="ko-KR" altLang="en-US" dirty="0" err="1"/>
              <a:t>튤립거래는</a:t>
            </a:r>
            <a:r>
              <a:rPr lang="ko-KR" altLang="en-US" dirty="0"/>
              <a:t> 보류한다</a:t>
            </a:r>
            <a:r>
              <a:rPr lang="en-US" altLang="ko-KR" dirty="0"/>
              <a:t>”</a:t>
            </a:r>
            <a:r>
              <a:rPr lang="ko-KR" altLang="en-US" dirty="0"/>
              <a:t>는 결론</a:t>
            </a:r>
            <a:endParaRPr lang="en-US" altLang="ko-KR" dirty="0"/>
          </a:p>
          <a:p>
            <a:r>
              <a:rPr lang="ko-KR" altLang="en-US" dirty="0" err="1"/>
              <a:t>할렘시</a:t>
            </a:r>
            <a:r>
              <a:rPr lang="ko-KR" altLang="en-US" dirty="0"/>
              <a:t> 판결</a:t>
            </a:r>
            <a:r>
              <a:rPr lang="en-US" altLang="ko-KR" dirty="0"/>
              <a:t>: 3.5 </a:t>
            </a:r>
            <a:r>
              <a:rPr lang="ko-KR" altLang="en-US" dirty="0"/>
              <a:t>퍼센트의 위약금 지불</a:t>
            </a:r>
            <a:r>
              <a:rPr lang="en-US" altLang="ko-KR" dirty="0"/>
              <a:t>. </a:t>
            </a:r>
            <a:r>
              <a:rPr lang="ko-KR" altLang="en-US" dirty="0"/>
              <a:t>계약취소 가능</a:t>
            </a:r>
            <a:r>
              <a:rPr lang="en-US" altLang="ko-KR" dirty="0"/>
              <a:t>. </a:t>
            </a:r>
            <a:r>
              <a:rPr lang="ko-KR" altLang="en-US" dirty="0"/>
              <a:t>소수의 파산자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15646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ko-KR" dirty="0"/>
              <a:t>“</a:t>
            </a:r>
            <a:r>
              <a:rPr lang="ko-KR" altLang="en-US" dirty="0"/>
              <a:t>가격이 폭락하자 구매 계약자가 잔액 지급을 거부하는 일이 도처에서 벌어졌다</a:t>
            </a:r>
            <a:r>
              <a:rPr lang="en-US" altLang="ko-KR" dirty="0"/>
              <a:t>. </a:t>
            </a:r>
            <a:r>
              <a:rPr lang="ko-KR" altLang="en-US" dirty="0"/>
              <a:t>계약을 취소하려면 </a:t>
            </a:r>
            <a:r>
              <a:rPr lang="en-US" altLang="ko-KR" dirty="0"/>
              <a:t>10%</a:t>
            </a:r>
            <a:r>
              <a:rPr lang="ko-KR" altLang="en-US" dirty="0"/>
              <a:t>의 위약금을 지급해야 했으나 대부분 한 푼도 갚지 않으려고 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결국 </a:t>
            </a:r>
            <a:r>
              <a:rPr lang="ko-KR" altLang="en-US" dirty="0" err="1"/>
              <a:t>할렘시가</a:t>
            </a:r>
            <a:r>
              <a:rPr lang="ko-KR" altLang="en-US" dirty="0"/>
              <a:t> </a:t>
            </a:r>
            <a:r>
              <a:rPr lang="en-US" altLang="ko-KR" dirty="0"/>
              <a:t>3.5%</a:t>
            </a:r>
            <a:r>
              <a:rPr lang="ko-KR" altLang="en-US" dirty="0"/>
              <a:t>의 위약금을 물면 계약을 취소할 수 있다는 지침을 정함으로써 이것이 대체적인 기준이 되었다</a:t>
            </a:r>
            <a:r>
              <a:rPr lang="en-US" altLang="ko-KR" dirty="0"/>
              <a:t>. </a:t>
            </a:r>
            <a:r>
              <a:rPr lang="ko-KR" altLang="en-US" dirty="0"/>
              <a:t>많은 중산층 시민이 몰락하도록 내버려 둘 수도 없고 그렇다고 </a:t>
            </a:r>
            <a:r>
              <a:rPr lang="ko-KR" altLang="en-US" dirty="0" err="1"/>
              <a:t>재배농에게</a:t>
            </a:r>
            <a:r>
              <a:rPr lang="ko-KR" altLang="en-US" dirty="0"/>
              <a:t> 모든 피해를 전가할 수도 없는 상황에서</a:t>
            </a:r>
            <a:r>
              <a:rPr lang="en-US" altLang="ko-KR" dirty="0"/>
              <a:t>, </a:t>
            </a:r>
            <a:r>
              <a:rPr lang="ko-KR" altLang="en-US" dirty="0"/>
              <a:t>양측이 적당한 수준에서 피해를 나누기로 합의를 본 것이다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튤립 광기가 역사적인 </a:t>
            </a:r>
            <a:r>
              <a:rPr lang="ko-KR" altLang="en-US" dirty="0" err="1"/>
              <a:t>투기사건</a:t>
            </a:r>
            <a:r>
              <a:rPr lang="ko-KR" altLang="en-US" dirty="0"/>
              <a:t> 치고는 의외로 피해가 그리 크지 않았던 이유는 사회 전체가 효율적으로 충격을 흡수했기 때문이다</a:t>
            </a:r>
            <a:r>
              <a:rPr lang="en-US" altLang="ko-KR" dirty="0"/>
              <a:t>”</a:t>
            </a:r>
          </a:p>
          <a:p>
            <a:endParaRPr lang="en-US" altLang="ko-KR" dirty="0"/>
          </a:p>
          <a:p>
            <a:r>
              <a:rPr lang="en-US" altLang="ko-KR" dirty="0"/>
              <a:t>'</a:t>
            </a:r>
            <a:r>
              <a:rPr lang="ko-KR" altLang="en-US" dirty="0"/>
              <a:t>튤립 광기</a:t>
            </a:r>
            <a:r>
              <a:rPr lang="en-US" altLang="ko-KR" dirty="0"/>
              <a:t>'</a:t>
            </a:r>
            <a:r>
              <a:rPr lang="ko-KR" altLang="en-US" dirty="0"/>
              <a:t>는 자본주의적 투기가 어느 정도까지 극단으로 치달을 수 있는지 보여주는 흥미로운 사례임</a:t>
            </a:r>
            <a:endParaRPr lang="en-US" altLang="ko-KR" dirty="0"/>
          </a:p>
          <a:p>
            <a:r>
              <a:rPr lang="ko-KR" altLang="en-US" dirty="0"/>
              <a:t>사회 중산층을 보호할 수 밖에 없는 당국</a:t>
            </a:r>
            <a:endParaRPr lang="en-US" altLang="ko-KR" dirty="0"/>
          </a:p>
          <a:p>
            <a:endParaRPr lang="en-US" altLang="ko-KR" dirty="0"/>
          </a:p>
          <a:p>
            <a:endParaRPr lang="nl-NL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43693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74638"/>
            <a:ext cx="8972550" cy="845502"/>
          </a:xfrm>
        </p:spPr>
        <p:txBody>
          <a:bodyPr>
            <a:normAutofit fontScale="90000"/>
          </a:bodyPr>
          <a:lstStyle/>
          <a:p>
            <a:r>
              <a:rPr lang="ko-KR" altLang="en-US" sz="3600" dirty="0"/>
              <a:t>바보들을 실은 </a:t>
            </a:r>
            <a:r>
              <a:rPr lang="ko-KR" altLang="en-US" sz="3600" dirty="0" err="1"/>
              <a:t>플로라의</a:t>
            </a:r>
            <a:r>
              <a:rPr lang="ko-KR" altLang="en-US" sz="3600" dirty="0"/>
              <a:t> 수레</a:t>
            </a:r>
            <a:r>
              <a:rPr lang="en-US" altLang="ko-KR" sz="3600" dirty="0"/>
              <a:t> </a:t>
            </a:r>
            <a:br>
              <a:rPr lang="en-US" altLang="ko-KR" sz="3600" dirty="0"/>
            </a:br>
            <a:r>
              <a:rPr lang="nl-NL" altLang="ko-KR" b="1" i="1" dirty="0"/>
              <a:t>Flora's mallewagen. </a:t>
            </a:r>
            <a:r>
              <a:rPr lang="nl-NL" altLang="ko-KR" sz="3100" b="1" i="1" dirty="0"/>
              <a:t>(Hendrik Gerritsz Pot, 1636-7)</a:t>
            </a:r>
            <a:endParaRPr lang="nl-NL" sz="31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43010" name="Picture 2" descr="C:\Users\sec\Desktop\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8308" y="1600200"/>
            <a:ext cx="7502433" cy="5218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672058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물과의 싸움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88494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베임스터</a:t>
            </a:r>
            <a:r>
              <a:rPr lang="ko-KR" altLang="en-US" dirty="0"/>
              <a:t> 호수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1612</a:t>
            </a:r>
            <a:r>
              <a:rPr lang="ko-KR" altLang="en-US" dirty="0"/>
              <a:t>년 이전 </a:t>
            </a:r>
            <a:r>
              <a:rPr lang="en-US" altLang="ko-KR" dirty="0" err="1"/>
              <a:t>Beemster</a:t>
            </a:r>
            <a:r>
              <a:rPr lang="en-US" altLang="ko-KR" dirty="0"/>
              <a:t> [</a:t>
            </a:r>
            <a:r>
              <a:rPr lang="ko-KR" altLang="en-US" dirty="0"/>
              <a:t>호수</a:t>
            </a:r>
            <a:r>
              <a:rPr lang="en-US" altLang="ko-KR" dirty="0"/>
              <a:t>]</a:t>
            </a:r>
            <a:endParaRPr lang="ko-KR" altLang="en-US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70" y="1358915"/>
            <a:ext cx="4040188" cy="3321034"/>
          </a:xfrm>
        </p:spPr>
      </p:pic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altLang="ko-KR" dirty="0"/>
              <a:t>1612</a:t>
            </a:r>
            <a:r>
              <a:rPr lang="ko-KR" altLang="en-US" dirty="0"/>
              <a:t>년 이후 </a:t>
            </a:r>
            <a:r>
              <a:rPr lang="en-US" altLang="ko-KR" dirty="0"/>
              <a:t>[</a:t>
            </a:r>
            <a:r>
              <a:rPr lang="ko-KR" altLang="en-US" dirty="0"/>
              <a:t>간척지</a:t>
            </a:r>
            <a:r>
              <a:rPr lang="en-US" altLang="ko-KR" dirty="0"/>
              <a:t>]</a:t>
            </a:r>
            <a:endParaRPr lang="ko-KR" altLang="en-US" dirty="0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390429"/>
            <a:ext cx="4041775" cy="3141848"/>
          </a:xfrm>
        </p:spPr>
      </p:pic>
    </p:spTree>
    <p:extLst>
      <p:ext uri="{BB962C8B-B14F-4D97-AF65-F5344CB8AC3E}">
        <p14:creationId xmlns:p14="http://schemas.microsoft.com/office/powerpoint/2010/main" val="38916943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하늘에서 본 현재 </a:t>
            </a:r>
            <a:r>
              <a:rPr lang="en-US" altLang="ko-KR" dirty="0" err="1"/>
              <a:t>Beemster</a:t>
            </a:r>
            <a:endParaRPr lang="ko-KR" altLang="en-US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22" y="1700808"/>
            <a:ext cx="4040188" cy="3232150"/>
          </a:xfrm>
        </p:spPr>
      </p:pic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/>
              <a:t>세계문화유산 </a:t>
            </a:r>
            <a:r>
              <a:rPr lang="en-US" altLang="ko-KR" dirty="0"/>
              <a:t>(1999~)</a:t>
            </a:r>
            <a:endParaRPr lang="ko-KR" altLang="en-US" dirty="0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329" y="1969625"/>
            <a:ext cx="4041775" cy="2694516"/>
          </a:xfrm>
        </p:spPr>
      </p:pic>
    </p:spTree>
    <p:extLst>
      <p:ext uri="{BB962C8B-B14F-4D97-AF65-F5344CB8AC3E}">
        <p14:creationId xmlns:p14="http://schemas.microsoft.com/office/powerpoint/2010/main" val="14503980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아프슬라위트</a:t>
            </a:r>
            <a:r>
              <a:rPr lang="ko-KR" altLang="en-US" dirty="0"/>
              <a:t> 댐 </a:t>
            </a:r>
            <a:r>
              <a:rPr lang="en-US" altLang="ko-KR" dirty="0"/>
              <a:t>(</a:t>
            </a:r>
            <a:r>
              <a:rPr lang="en-US" altLang="ko-KR" dirty="0" err="1"/>
              <a:t>Afsluitdijk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0" y="1172611"/>
            <a:ext cx="2470889" cy="3031090"/>
          </a:xfrm>
        </p:spPr>
      </p:pic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041775" cy="4562169"/>
          </a:xfrm>
        </p:spPr>
        <p:txBody>
          <a:bodyPr>
            <a:normAutofit fontScale="85000" lnSpcReduction="20000"/>
          </a:bodyPr>
          <a:lstStyle/>
          <a:p>
            <a:r>
              <a:rPr lang="en-US" altLang="ko-KR" dirty="0"/>
              <a:t>17</a:t>
            </a:r>
            <a:r>
              <a:rPr lang="ko-KR" altLang="en-US" dirty="0"/>
              <a:t>세기에 이미 </a:t>
            </a:r>
            <a:r>
              <a:rPr lang="en-US" altLang="ko-KR" dirty="0" err="1"/>
              <a:t>Zuiderzee</a:t>
            </a:r>
            <a:r>
              <a:rPr lang="en-US" altLang="ko-KR" dirty="0"/>
              <a:t>(</a:t>
            </a:r>
            <a:r>
              <a:rPr lang="ko-KR" altLang="en-US" dirty="0" err="1"/>
              <a:t>자위더르제이</a:t>
            </a:r>
            <a:r>
              <a:rPr lang="en-US" altLang="ko-KR" dirty="0"/>
              <a:t>) </a:t>
            </a:r>
            <a:r>
              <a:rPr lang="ko-KR" altLang="en-US" dirty="0"/>
              <a:t>간척 계획</a:t>
            </a:r>
            <a:endParaRPr lang="en-US" altLang="ko-KR" dirty="0"/>
          </a:p>
          <a:p>
            <a:r>
              <a:rPr lang="en-US" altLang="ko-KR" dirty="0"/>
              <a:t>1927</a:t>
            </a:r>
            <a:r>
              <a:rPr lang="ko-KR" altLang="en-US" dirty="0"/>
              <a:t>년</a:t>
            </a:r>
            <a:r>
              <a:rPr lang="en-US" altLang="ko-KR" dirty="0"/>
              <a:t>~1932</a:t>
            </a:r>
            <a:r>
              <a:rPr lang="ko-KR" altLang="en-US" dirty="0"/>
              <a:t>년 건설</a:t>
            </a:r>
            <a:endParaRPr lang="en-US" altLang="ko-KR" dirty="0"/>
          </a:p>
          <a:p>
            <a:r>
              <a:rPr lang="ko-KR" altLang="en-US" dirty="0"/>
              <a:t>총 </a:t>
            </a:r>
            <a:r>
              <a:rPr lang="en-US" altLang="ko-KR" dirty="0"/>
              <a:t>32.5 km</a:t>
            </a:r>
          </a:p>
          <a:p>
            <a:r>
              <a:rPr lang="ko-KR" altLang="en-US" dirty="0"/>
              <a:t>사업총괄</a:t>
            </a:r>
            <a:r>
              <a:rPr lang="en-US" altLang="ko-KR" dirty="0"/>
              <a:t>: </a:t>
            </a:r>
            <a:r>
              <a:rPr lang="en-US" altLang="ko-KR" dirty="0" err="1"/>
              <a:t>Cornelis</a:t>
            </a:r>
            <a:r>
              <a:rPr lang="en-US" altLang="ko-KR" dirty="0"/>
              <a:t> Lely</a:t>
            </a:r>
          </a:p>
          <a:p>
            <a:r>
              <a:rPr lang="en-US" altLang="ko-KR" dirty="0" err="1"/>
              <a:t>Zuiderzee</a:t>
            </a:r>
            <a:r>
              <a:rPr lang="en-US" altLang="ko-KR" dirty="0"/>
              <a:t>(</a:t>
            </a:r>
            <a:r>
              <a:rPr lang="ko-KR" altLang="en-US" dirty="0" err="1"/>
              <a:t>자위더르제이</a:t>
            </a:r>
            <a:r>
              <a:rPr lang="en-US" altLang="ko-KR" dirty="0"/>
              <a:t>) </a:t>
            </a:r>
            <a:r>
              <a:rPr lang="ko-KR" altLang="en-US" dirty="0"/>
              <a:t>에 </a:t>
            </a:r>
            <a:r>
              <a:rPr lang="en-US" altLang="ko-KR" dirty="0"/>
              <a:t>Flevoland(</a:t>
            </a:r>
            <a:r>
              <a:rPr lang="ko-KR" altLang="en-US" dirty="0" err="1"/>
              <a:t>플레이보란트</a:t>
            </a:r>
            <a:r>
              <a:rPr lang="en-US" altLang="ko-KR" dirty="0"/>
              <a:t>) </a:t>
            </a:r>
            <a:r>
              <a:rPr lang="ko-KR" altLang="en-US" dirty="0"/>
              <a:t>간척지 </a:t>
            </a:r>
            <a:r>
              <a:rPr lang="en-US" altLang="ko-KR" dirty="0"/>
              <a:t>(Flevoland </a:t>
            </a:r>
            <a:r>
              <a:rPr lang="ko-KR" altLang="en-US" dirty="0"/>
              <a:t>주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제방 위 비문</a:t>
            </a:r>
            <a:r>
              <a:rPr lang="en-US" altLang="ko-KR" dirty="0"/>
              <a:t>: “</a:t>
            </a:r>
            <a:r>
              <a:rPr lang="ko-KR" altLang="en-US" dirty="0"/>
              <a:t>살아있는 국가는 그 미래를 스스로 만든다</a:t>
            </a:r>
            <a:r>
              <a:rPr lang="en-US" altLang="ko-KR" dirty="0"/>
              <a:t>”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072" y="3652838"/>
            <a:ext cx="2732316" cy="308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384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1953</a:t>
            </a:r>
            <a:r>
              <a:rPr lang="ko-KR" altLang="en-US" dirty="0"/>
              <a:t>년 대홍수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8378687" cy="4828884"/>
          </a:xfrm>
        </p:spPr>
        <p:txBody>
          <a:bodyPr/>
          <a:lstStyle/>
          <a:p>
            <a:r>
              <a:rPr lang="en-US" altLang="ko-KR" dirty="0"/>
              <a:t>1953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1</a:t>
            </a:r>
            <a:r>
              <a:rPr lang="ko-KR" altLang="en-US" dirty="0"/>
              <a:t>일</a:t>
            </a:r>
            <a:endParaRPr lang="en-US" altLang="ko-KR" dirty="0"/>
          </a:p>
          <a:p>
            <a:r>
              <a:rPr lang="en-US" altLang="ko-KR" dirty="0"/>
              <a:t>1836</a:t>
            </a:r>
            <a:r>
              <a:rPr lang="ko-KR" altLang="en-US" dirty="0"/>
              <a:t>명 사망</a:t>
            </a:r>
            <a:r>
              <a:rPr lang="en-US" altLang="ko-KR" dirty="0"/>
              <a:t>, 72,000</a:t>
            </a:r>
            <a:r>
              <a:rPr lang="ko-KR" altLang="en-US" dirty="0"/>
              <a:t>명 집   </a:t>
            </a:r>
            <a:endParaRPr lang="en-US" altLang="ko-KR" dirty="0"/>
          </a:p>
          <a:p>
            <a:r>
              <a:rPr lang="en-US" altLang="ko-KR" dirty="0"/>
              <a:t>200,000h </a:t>
            </a:r>
            <a:r>
              <a:rPr lang="ko-KR" altLang="en-US" dirty="0"/>
              <a:t>침수</a:t>
            </a:r>
            <a:endParaRPr lang="en-US" altLang="ko-KR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683" y="1484866"/>
            <a:ext cx="4038600" cy="3373340"/>
          </a:xfr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8" y="3287328"/>
            <a:ext cx="4787900" cy="314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381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델타사업</a:t>
            </a:r>
            <a:r>
              <a:rPr lang="en-US" altLang="ko-KR" dirty="0"/>
              <a:t>(Delta </a:t>
            </a:r>
            <a:r>
              <a:rPr lang="en-US" altLang="ko-KR" dirty="0" err="1"/>
              <a:t>werken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38" y="1386580"/>
            <a:ext cx="4187825" cy="5305804"/>
          </a:xfrm>
        </p:spPr>
      </p:pic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340768"/>
            <a:ext cx="2895772" cy="5305804"/>
          </a:xfrm>
        </p:spPr>
      </p:pic>
    </p:spTree>
    <p:extLst>
      <p:ext uri="{BB962C8B-B14F-4D97-AF65-F5344CB8AC3E}">
        <p14:creationId xmlns:p14="http://schemas.microsoft.com/office/powerpoint/2010/main" val="38810057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마스란트</a:t>
            </a:r>
            <a:r>
              <a:rPr lang="ko-KR" altLang="en-US" dirty="0"/>
              <a:t> 댐</a:t>
            </a:r>
            <a:r>
              <a:rPr lang="en-US" altLang="ko-KR" dirty="0"/>
              <a:t>(</a:t>
            </a:r>
            <a:r>
              <a:rPr lang="ko-KR" altLang="en-US" dirty="0"/>
              <a:t>방벽</a:t>
            </a:r>
            <a:r>
              <a:rPr lang="en-US" altLang="ko-KR" dirty="0"/>
              <a:t>)</a:t>
            </a:r>
            <a:endParaRPr lang="nl-NL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델타사업의 마지막 부분</a:t>
            </a:r>
            <a:endParaRPr lang="en-US" altLang="ko-KR" dirty="0"/>
          </a:p>
          <a:p>
            <a:r>
              <a:rPr lang="ko-KR" altLang="en-US" dirty="0"/>
              <a:t>폭풍우 때 </a:t>
            </a:r>
            <a:r>
              <a:rPr lang="ko-KR" altLang="en-US" dirty="0" err="1"/>
              <a:t>여닫이문처럼</a:t>
            </a:r>
            <a:r>
              <a:rPr lang="ko-KR" altLang="en-US" dirty="0"/>
              <a:t> 닫혀 항로를 봉쇄</a:t>
            </a:r>
            <a:r>
              <a:rPr lang="en-US" altLang="ko-KR" dirty="0"/>
              <a:t>. </a:t>
            </a:r>
            <a:r>
              <a:rPr lang="ko-KR" altLang="en-US" dirty="0"/>
              <a:t>바닷물의 도시 침입을 막음</a:t>
            </a:r>
            <a:r>
              <a:rPr lang="en-US" altLang="ko-KR" dirty="0"/>
              <a:t>. </a:t>
            </a:r>
            <a:endParaRPr lang="nl-NL" dirty="0"/>
          </a:p>
        </p:txBody>
      </p:sp>
      <p:pic>
        <p:nvPicPr>
          <p:cNvPr id="3074" name="Picture 2" descr="C:\Users\sec\Desktop\문화로 읽는 유럽\cid31014_fullimage_maeslantkering1_560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4250"/>
            <a:ext cx="5334000" cy="3333750"/>
          </a:xfrm>
          <a:prstGeom prst="rect">
            <a:avLst/>
          </a:prstGeom>
          <a:noFill/>
        </p:spPr>
      </p:pic>
      <p:pic>
        <p:nvPicPr>
          <p:cNvPr id="3075" name="Picture 3" descr="C:\Users\sec\Desktop\문화로 읽는 유럽\maeslantkering-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0901" y="3491599"/>
            <a:ext cx="4483100" cy="33664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1987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ko-KR" dirty="0"/>
              <a:t>Canal Ring  (Amsterdam)</a:t>
            </a:r>
            <a:endParaRPr lang="nl-NL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04900"/>
            <a:ext cx="4040188" cy="430213"/>
          </a:xfrm>
        </p:spPr>
        <p:txBody>
          <a:bodyPr>
            <a:normAutofit fontScale="92500" lnSpcReduction="20000"/>
          </a:bodyPr>
          <a:lstStyle/>
          <a:p>
            <a:endParaRPr lang="nl-NL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12352" y="1268760"/>
            <a:ext cx="4185035" cy="5589240"/>
          </a:xfrm>
        </p:spPr>
        <p:txBody>
          <a:bodyPr>
            <a:normAutofit fontScale="92500" lnSpcReduction="10000"/>
          </a:bodyPr>
          <a:lstStyle/>
          <a:p>
            <a:r>
              <a:rPr lang="nl-NL" dirty="0"/>
              <a:t>17</a:t>
            </a:r>
            <a:r>
              <a:rPr lang="ko-KR" altLang="en-US" dirty="0"/>
              <a:t>세기 암스테르담의 운하</a:t>
            </a:r>
            <a:endParaRPr lang="en-US" altLang="ko-KR" dirty="0"/>
          </a:p>
          <a:p>
            <a:r>
              <a:rPr lang="en-US" altLang="ko-KR" dirty="0"/>
              <a:t>4</a:t>
            </a:r>
            <a:r>
              <a:rPr lang="ko-KR" altLang="en-US" dirty="0"/>
              <a:t>개의 주요 운하</a:t>
            </a:r>
            <a:r>
              <a:rPr lang="en-US" altLang="ko-KR" dirty="0"/>
              <a:t>: The </a:t>
            </a:r>
            <a:r>
              <a:rPr lang="en-US" altLang="ko-KR" dirty="0" err="1"/>
              <a:t>Singel</a:t>
            </a:r>
            <a:r>
              <a:rPr lang="en-US" altLang="ko-KR" dirty="0"/>
              <a:t>, The </a:t>
            </a:r>
            <a:r>
              <a:rPr lang="en-US" altLang="ko-KR" dirty="0" err="1"/>
              <a:t>Herengracht</a:t>
            </a:r>
            <a:r>
              <a:rPr lang="en-US" altLang="ko-KR" dirty="0"/>
              <a:t>, The </a:t>
            </a:r>
            <a:r>
              <a:rPr lang="en-US" altLang="ko-KR" dirty="0" err="1"/>
              <a:t>Keizersgracht</a:t>
            </a:r>
            <a:r>
              <a:rPr lang="en-US" altLang="ko-KR" dirty="0"/>
              <a:t>, the </a:t>
            </a:r>
            <a:r>
              <a:rPr lang="en-US" altLang="ko-KR" dirty="0" err="1"/>
              <a:t>Prinsengracht</a:t>
            </a:r>
            <a:endParaRPr lang="en-US" altLang="ko-KR" dirty="0"/>
          </a:p>
          <a:p>
            <a:r>
              <a:rPr lang="ko-KR" altLang="en-US" dirty="0"/>
              <a:t>운하의 집들도 </a:t>
            </a:r>
            <a:r>
              <a:rPr lang="en-US" altLang="ko-KR" dirty="0"/>
              <a:t>17</a:t>
            </a:r>
            <a:r>
              <a:rPr lang="ko-KR" altLang="en-US" dirty="0"/>
              <a:t>세기 건축물</a:t>
            </a:r>
            <a:endParaRPr lang="en-US" altLang="ko-KR" dirty="0"/>
          </a:p>
          <a:p>
            <a:r>
              <a:rPr lang="ko-KR" altLang="en-US" dirty="0"/>
              <a:t>암스테르담 중앙역</a:t>
            </a:r>
            <a:r>
              <a:rPr lang="en-US" altLang="ko-KR" dirty="0"/>
              <a:t>: </a:t>
            </a:r>
            <a:r>
              <a:rPr lang="ko-KR" altLang="en-US" dirty="0"/>
              <a:t>습지 위 </a:t>
            </a:r>
            <a:r>
              <a:rPr lang="en-US" altLang="ko-KR" dirty="0"/>
              <a:t>9000</a:t>
            </a:r>
            <a:r>
              <a:rPr lang="ko-KR" altLang="en-US" dirty="0"/>
              <a:t>개 이상의 기둥 위 건설유네스코 세계문화유산 </a:t>
            </a:r>
            <a:r>
              <a:rPr lang="en-US" altLang="ko-KR" dirty="0"/>
              <a:t>(2010)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2051" name="Picture 3" descr="C:\Users\sec\Desktop\문화로 읽는 유럽\13_02_05_Amsterdamse_Grachtengordel-kaart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1417638"/>
            <a:ext cx="4800600" cy="3276600"/>
          </a:xfrm>
          <a:prstGeom prst="rect">
            <a:avLst/>
          </a:prstGeom>
          <a:noFill/>
        </p:spPr>
      </p:pic>
      <p:pic>
        <p:nvPicPr>
          <p:cNvPr id="2052" name="Picture 4" descr="C:\Users\sec\Desktop\문화로 읽는 유럽\AmsterdamLuchtfotoBm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4395787"/>
            <a:ext cx="4800600" cy="24622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03732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polde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772816"/>
            <a:ext cx="7200800" cy="4227090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“God created the world but the Dutch created Holland”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3392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4618856" cy="4709120"/>
          </a:xfrm>
        </p:spPr>
        <p:txBody>
          <a:bodyPr>
            <a:normAutofit fontScale="85000" lnSpcReduction="20000"/>
          </a:bodyPr>
          <a:lstStyle/>
          <a:p>
            <a:r>
              <a:rPr lang="en-GB" altLang="ko-KR" dirty="0"/>
              <a:t>The ‘Polder Model’ is a term now used around the world to mean </a:t>
            </a:r>
            <a:r>
              <a:rPr lang="en-GB" altLang="ko-KR" u="sng" dirty="0"/>
              <a:t>a system of consultation and working together to reach consensus</a:t>
            </a:r>
            <a:r>
              <a:rPr lang="en-GB" altLang="ko-KR" dirty="0"/>
              <a:t> – first used in the Netherlands by the water boards of the 17th century who cooperated with each other during floods – and sometimes called ‘the politics of wet feet’.</a:t>
            </a:r>
            <a:endParaRPr lang="ko-KR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폴더 모델</a:t>
            </a:r>
            <a:r>
              <a:rPr lang="en-US" altLang="ko-KR" dirty="0"/>
              <a:t>(Polder Model)</a:t>
            </a:r>
            <a:endParaRPr lang="ko-KR" altLang="en-US" dirty="0"/>
          </a:p>
        </p:txBody>
      </p:sp>
      <p:sp>
        <p:nvSpPr>
          <p:cNvPr id="4" name="내용 개체 틀 5"/>
          <p:cNvSpPr txBox="1">
            <a:spLocks/>
          </p:cNvSpPr>
          <p:nvPr/>
        </p:nvSpPr>
        <p:spPr>
          <a:xfrm>
            <a:off x="5076375" y="1294670"/>
            <a:ext cx="3816424" cy="4665130"/>
          </a:xfrm>
          <a:prstGeom prst="roundRect">
            <a:avLst>
              <a:gd name="adj" fmla="val 5345"/>
            </a:avLst>
          </a:prstGeom>
        </p:spPr>
        <p:txBody>
          <a:bodyPr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Font typeface="Arial"/>
              <a:buChar char="•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Font typeface="Arial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Arial"/>
              <a:buChar char="•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Font typeface="Arial"/>
              <a:buChar char="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/>
              <a:buChar char="•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Arial"/>
              <a:buChar char="•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건설부</a:t>
            </a:r>
            <a:r>
              <a:rPr lang="en-US" altLang="ko-KR" dirty="0"/>
              <a:t> &amp; </a:t>
            </a:r>
            <a:r>
              <a:rPr lang="ko-KR" altLang="en-US" dirty="0"/>
              <a:t>수방유지보수부</a:t>
            </a:r>
            <a:endParaRPr lang="en-US" altLang="ko-KR" dirty="0"/>
          </a:p>
          <a:p>
            <a:r>
              <a:rPr lang="ko-KR" altLang="en-US" dirty="0"/>
              <a:t>간척프로젝트를 성공시키기 위해 반드시 협력</a:t>
            </a:r>
            <a:endParaRPr lang="en-US" altLang="ko-KR" dirty="0"/>
          </a:p>
          <a:p>
            <a:r>
              <a:rPr lang="ko-KR" altLang="en-US" dirty="0"/>
              <a:t>정치 </a:t>
            </a:r>
            <a:r>
              <a:rPr lang="en-US" altLang="ko-KR" dirty="0"/>
              <a:t>- </a:t>
            </a:r>
            <a:r>
              <a:rPr lang="ko-KR" altLang="en-US" dirty="0"/>
              <a:t>다수 정당 간의 긴밀한 타협과 노사간의 협의에 의존하는 </a:t>
            </a:r>
            <a:r>
              <a:rPr lang="en-US" altLang="ko-KR" dirty="0"/>
              <a:t>‘</a:t>
            </a:r>
            <a:r>
              <a:rPr lang="ko-KR" altLang="en-US" dirty="0" err="1"/>
              <a:t>폴더모델</a:t>
            </a:r>
            <a:r>
              <a:rPr lang="en-US" altLang="ko-KR" dirty="0"/>
              <a:t>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02169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스케이트의 나라</a:t>
            </a:r>
            <a:r>
              <a:rPr lang="en-US" altLang="ko-KR" dirty="0"/>
              <a:t>? 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0654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Pieter_Bruegel_d__Ä__0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628800"/>
            <a:ext cx="7073860" cy="480801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332656"/>
            <a:ext cx="8554805" cy="1080120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겨울풍경</a:t>
            </a:r>
            <a:r>
              <a:rPr lang="nl-NL" altLang="ko-KR" dirty="0"/>
              <a:t>, </a:t>
            </a:r>
            <a:r>
              <a:rPr lang="nl-NL" altLang="ko-KR" sz="3600" b="1" dirty="0">
                <a:hlinkClick r:id="rId3" tooltip="Pieter Bruegel de Oude"/>
              </a:rPr>
              <a:t>Pieter Bruegel de Oude</a:t>
            </a:r>
            <a:r>
              <a:rPr lang="nl-NL" altLang="ko-KR" sz="3600" b="1" dirty="0"/>
              <a:t> (1565)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29799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내용 개체 틀 3" descr="경기를 마친 뒤 선수, 코치들이 함께 경기 소감을 자유롭게 이야기한다.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88640"/>
            <a:ext cx="3286829" cy="638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moon\Desktop\kaart_friesl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972917"/>
            <a:ext cx="5055815" cy="3885083"/>
          </a:xfrm>
          <a:prstGeom prst="rect">
            <a:avLst/>
          </a:prstGeom>
          <a:noFill/>
        </p:spPr>
      </p:pic>
      <p:pic>
        <p:nvPicPr>
          <p:cNvPr id="1027" name="Picture 3" descr="C:\Users\moon\Desktop\vmElfstedentocht_131154-586x3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581651" cy="31242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9552" y="609329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200 km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87286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ko-KR" b="1" kern="0" dirty="0">
                <a:solidFill>
                  <a:srgbClr val="222222"/>
                </a:solidFill>
                <a:latin typeface="맑은 고딕"/>
                <a:ea typeface="맑은 고딕"/>
                <a:cs typeface="굴림"/>
              </a:rPr>
              <a:t>경기 후 토크쇼 참여… ‘</a:t>
            </a:r>
            <a:r>
              <a:rPr lang="ko-KR" altLang="ko-KR" b="1" kern="0" dirty="0" err="1">
                <a:solidFill>
                  <a:srgbClr val="222222"/>
                </a:solidFill>
                <a:latin typeface="맑은 고딕"/>
                <a:ea typeface="맑은 고딕"/>
                <a:cs typeface="굴림"/>
              </a:rPr>
              <a:t>노메달</a:t>
            </a:r>
            <a:r>
              <a:rPr lang="ko-KR" altLang="ko-KR" b="1" kern="0" dirty="0">
                <a:solidFill>
                  <a:srgbClr val="222222"/>
                </a:solidFill>
                <a:latin typeface="맑은 고딕"/>
                <a:ea typeface="맑은 고딕"/>
                <a:cs typeface="굴림"/>
              </a:rPr>
              <a:t> 선수 똑같이 주목’</a:t>
            </a:r>
            <a:endParaRPr lang="ko-KR" altLang="ko-KR" kern="100" dirty="0">
              <a:latin typeface="맑은 고딕"/>
              <a:ea typeface="맑은 고딕"/>
              <a:cs typeface="Times New Roman"/>
            </a:endParaRPr>
          </a:p>
          <a:p>
            <a:r>
              <a:rPr lang="en-US" altLang="ko-KR" sz="2400" dirty="0"/>
              <a:t>“</a:t>
            </a:r>
            <a:r>
              <a:rPr lang="ko-KR" altLang="ko-KR" sz="2400" dirty="0"/>
              <a:t>금메달에 목메는 우리와는 달리</a:t>
            </a:r>
            <a:r>
              <a:rPr lang="en-US" altLang="ko-KR" sz="2400" dirty="0"/>
              <a:t>, </a:t>
            </a:r>
            <a:r>
              <a:rPr lang="ko-KR" altLang="ko-KR" sz="2400" dirty="0"/>
              <a:t>선수</a:t>
            </a:r>
            <a:r>
              <a:rPr lang="en-US" altLang="ko-KR" sz="2400" dirty="0"/>
              <a:t>, </a:t>
            </a:r>
            <a:r>
              <a:rPr lang="ko-KR" altLang="ko-KR" sz="2400" dirty="0" err="1"/>
              <a:t>코칭</a:t>
            </a:r>
            <a:r>
              <a:rPr lang="ko-KR" altLang="ko-KR" sz="2400" dirty="0"/>
              <a:t> 스태프 그리고 언론사는 경기 자체에 관한 정보와 이야기를 풍성하게 전달한다</a:t>
            </a:r>
            <a:r>
              <a:rPr lang="en-US" altLang="ko-KR" sz="2400" dirty="0"/>
              <a:t>. </a:t>
            </a:r>
            <a:r>
              <a:rPr lang="ko-KR" altLang="ko-KR" sz="2400" dirty="0"/>
              <a:t>이런 노력은 분명 대중에게는 친밀함으로</a:t>
            </a:r>
            <a:r>
              <a:rPr lang="en-US" altLang="ko-KR" sz="2400" dirty="0"/>
              <a:t>, </a:t>
            </a:r>
            <a:r>
              <a:rPr lang="ko-KR" altLang="ko-KR" sz="2400" dirty="0"/>
              <a:t>각 종목에 대한 관심으로 이어질 것임이 분명해 보인다</a:t>
            </a:r>
            <a:r>
              <a:rPr lang="en-US" altLang="ko-KR" sz="2400" dirty="0"/>
              <a:t>.”</a:t>
            </a:r>
            <a:endParaRPr lang="ko-KR" altLang="ko-KR" sz="2400" dirty="0"/>
          </a:p>
          <a:p>
            <a:endParaRPr lang="ko-KR" altLang="en-US" sz="2400" b="1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85004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lnSpcReduction="10000"/>
          </a:bodyPr>
          <a:lstStyle/>
          <a:p>
            <a:r>
              <a:rPr lang="ko-KR" altLang="en-US" b="1" dirty="0"/>
              <a:t>인맥</a:t>
            </a:r>
            <a:r>
              <a:rPr lang="en-US" altLang="ko-KR" b="1" dirty="0"/>
              <a:t>-</a:t>
            </a:r>
            <a:r>
              <a:rPr lang="ko-KR" altLang="en-US" b="1" dirty="0"/>
              <a:t>학맥 배제</a:t>
            </a:r>
            <a:r>
              <a:rPr lang="en-US" altLang="ko-KR" b="1" dirty="0"/>
              <a:t>. '</a:t>
            </a:r>
            <a:r>
              <a:rPr lang="ko-KR" altLang="en-US" b="1" dirty="0"/>
              <a:t>실력</a:t>
            </a:r>
            <a:r>
              <a:rPr lang="en-US" altLang="ko-KR" b="1" dirty="0"/>
              <a:t>'</a:t>
            </a:r>
            <a:r>
              <a:rPr lang="ko-KR" altLang="en-US" b="1" dirty="0"/>
              <a:t>만으로 선발한다  </a:t>
            </a:r>
            <a:endParaRPr lang="en-US" altLang="ko-KR" b="1" dirty="0"/>
          </a:p>
          <a:p>
            <a:r>
              <a:rPr lang="en-US" altLang="ko-KR" sz="1800" dirty="0"/>
              <a:t>2002</a:t>
            </a:r>
            <a:r>
              <a:rPr lang="ko-KR" altLang="en-US" sz="1800" dirty="0"/>
              <a:t>년 대표팀 </a:t>
            </a:r>
            <a:r>
              <a:rPr lang="en-US" altLang="ko-KR" sz="1800" dirty="0"/>
              <a:t>23</a:t>
            </a:r>
            <a:r>
              <a:rPr lang="ko-KR" altLang="en-US" sz="1800" dirty="0"/>
              <a:t>명 최종 </a:t>
            </a:r>
            <a:r>
              <a:rPr lang="ko-KR" altLang="en-US" sz="1800" dirty="0" err="1"/>
              <a:t>엔트리</a:t>
            </a:r>
            <a:r>
              <a:rPr lang="ko-KR" altLang="en-US" sz="1800" dirty="0"/>
              <a:t> 선발을 위해 </a:t>
            </a:r>
            <a:r>
              <a:rPr lang="en-US" altLang="ko-KR" sz="1800" dirty="0"/>
              <a:t>1</a:t>
            </a:r>
            <a:r>
              <a:rPr lang="ko-KR" altLang="en-US" sz="1800" dirty="0"/>
              <a:t>년 반 동안 </a:t>
            </a:r>
            <a:r>
              <a:rPr lang="en-US" altLang="ko-KR" sz="1800" dirty="0"/>
              <a:t>63</a:t>
            </a:r>
            <a:r>
              <a:rPr lang="ko-KR" altLang="en-US" sz="1800" dirty="0"/>
              <a:t>명이 거쳐감</a:t>
            </a:r>
            <a:r>
              <a:rPr lang="en-US" altLang="ko-KR" sz="1800" dirty="0"/>
              <a:t>. </a:t>
            </a:r>
            <a:r>
              <a:rPr lang="ko-KR" altLang="en-US" sz="1800" dirty="0"/>
              <a:t>이 과정에서 박지성</a:t>
            </a:r>
            <a:r>
              <a:rPr lang="en-US" altLang="ko-KR" sz="1800" dirty="0"/>
              <a:t>, </a:t>
            </a:r>
            <a:r>
              <a:rPr lang="ko-KR" altLang="en-US" sz="1800" dirty="0"/>
              <a:t>송종국 같은 알려지지 않았던 인재를 발굴</a:t>
            </a:r>
            <a:r>
              <a:rPr lang="en-US" altLang="ko-KR" sz="1800" dirty="0"/>
              <a:t>.  </a:t>
            </a:r>
          </a:p>
          <a:p>
            <a:r>
              <a:rPr lang="ko-KR" altLang="en-US" b="1" dirty="0"/>
              <a:t>선수간 위계질서의 파괴 </a:t>
            </a:r>
            <a:endParaRPr lang="en-US" altLang="ko-KR" b="1" dirty="0"/>
          </a:p>
          <a:p>
            <a:r>
              <a:rPr lang="ko-KR" altLang="en-US" sz="1800" dirty="0"/>
              <a:t>선수 사이에 큰 영향력을 행세했던 고참 </a:t>
            </a:r>
            <a:r>
              <a:rPr lang="ko-KR" altLang="en-US" sz="1800" dirty="0" err="1"/>
              <a:t>홍명보를</a:t>
            </a:r>
            <a:r>
              <a:rPr lang="ko-KR" altLang="en-US" sz="1800" dirty="0"/>
              <a:t> 일부러 배제</a:t>
            </a:r>
            <a:r>
              <a:rPr lang="en-US" altLang="ko-KR" sz="1800" dirty="0"/>
              <a:t>. </a:t>
            </a:r>
            <a:r>
              <a:rPr lang="ko-KR" altLang="en-US" sz="1800" dirty="0"/>
              <a:t>거의 </a:t>
            </a:r>
            <a:r>
              <a:rPr lang="en-US" altLang="ko-KR" sz="1800" dirty="0"/>
              <a:t>9</a:t>
            </a:r>
            <a:r>
              <a:rPr lang="ko-KR" altLang="en-US" sz="1800" dirty="0"/>
              <a:t>개월 간 대표팀에 부르지 않음</a:t>
            </a:r>
            <a:r>
              <a:rPr lang="en-US" altLang="ko-KR" sz="1800" dirty="0"/>
              <a:t>. </a:t>
            </a:r>
            <a:r>
              <a:rPr lang="ko-KR" altLang="en-US" sz="1800" dirty="0"/>
              <a:t>결국 </a:t>
            </a:r>
            <a:r>
              <a:rPr lang="ko-KR" altLang="en-US" sz="1800" dirty="0" err="1"/>
              <a:t>박항서</a:t>
            </a:r>
            <a:r>
              <a:rPr lang="ko-KR" altLang="en-US" sz="1800" dirty="0"/>
              <a:t> 코치의 권유에 못 </a:t>
            </a:r>
            <a:r>
              <a:rPr lang="ko-KR" altLang="en-US" sz="1800" dirty="0" err="1"/>
              <a:t>이긴척</a:t>
            </a:r>
            <a:r>
              <a:rPr lang="en-US" altLang="ko-KR" sz="1800" dirty="0"/>
              <a:t>, </a:t>
            </a:r>
            <a:r>
              <a:rPr lang="ko-KR" altLang="en-US" sz="1800" dirty="0"/>
              <a:t>월드컵 </a:t>
            </a:r>
            <a:r>
              <a:rPr lang="en-US" altLang="ko-KR" sz="1800" dirty="0"/>
              <a:t>3</a:t>
            </a:r>
            <a:r>
              <a:rPr lang="ko-KR" altLang="en-US" sz="1800" dirty="0"/>
              <a:t>개월 앞두고서야 합류시킴</a:t>
            </a:r>
            <a:r>
              <a:rPr lang="en-US" altLang="ko-KR" sz="1800" dirty="0"/>
              <a:t>. </a:t>
            </a:r>
          </a:p>
          <a:p>
            <a:r>
              <a:rPr lang="ko-KR" altLang="en-US" b="1" dirty="0"/>
              <a:t>수평적 팀 문화 조성 </a:t>
            </a:r>
            <a:endParaRPr lang="en-US" altLang="ko-KR" b="1" dirty="0"/>
          </a:p>
          <a:p>
            <a:r>
              <a:rPr lang="ko-KR" altLang="en-US" sz="1800" dirty="0"/>
              <a:t>선후배 관계에서 오는 경직성 타파 노력</a:t>
            </a:r>
            <a:r>
              <a:rPr lang="en-US" altLang="ko-KR" sz="1800" dirty="0"/>
              <a:t>. </a:t>
            </a:r>
            <a:r>
              <a:rPr lang="ko-KR" altLang="en-US" sz="1800" dirty="0"/>
              <a:t>경기 중에는 반말로 </a:t>
            </a:r>
            <a:r>
              <a:rPr lang="ko-KR" altLang="en-US" sz="1800" dirty="0" err="1"/>
              <a:t>의사소통할</a:t>
            </a:r>
            <a:r>
              <a:rPr lang="ko-KR" altLang="en-US" sz="1800" dirty="0"/>
              <a:t> 걸 요구</a:t>
            </a:r>
            <a:r>
              <a:rPr lang="en-US" altLang="ko-KR" sz="1800" dirty="0"/>
              <a:t>. </a:t>
            </a:r>
            <a:br>
              <a:rPr lang="en-US" altLang="ko-KR" sz="1800" dirty="0"/>
            </a:br>
            <a:r>
              <a:rPr lang="en-US" altLang="ko-KR" sz="1800" dirty="0"/>
              <a:t>"</a:t>
            </a:r>
            <a:r>
              <a:rPr lang="ko-KR" altLang="en-US" sz="1800" dirty="0" err="1"/>
              <a:t>윗</a:t>
            </a:r>
            <a:r>
              <a:rPr lang="ko-KR" altLang="en-US" sz="1800" dirty="0"/>
              <a:t> 사람을 공경하는 한국 문화를 이해하지 못하는 것은 아니다</a:t>
            </a:r>
            <a:r>
              <a:rPr lang="en-US" altLang="ko-KR" sz="1800" dirty="0"/>
              <a:t>. </a:t>
            </a:r>
            <a:r>
              <a:rPr lang="ko-KR" altLang="en-US" sz="1800" dirty="0"/>
              <a:t>하지만 축구에서는 경기 중에 선수들 간의 쌍방향 의사소통이 이뤄지지 않으면 좋은 경기를 펼칠 수 없다</a:t>
            </a:r>
            <a:r>
              <a:rPr lang="en-US" altLang="ko-KR" sz="1800" dirty="0"/>
              <a:t>. </a:t>
            </a:r>
            <a:r>
              <a:rPr lang="ko-KR" altLang="en-US" sz="1800" dirty="0"/>
              <a:t>선배가 후배에게 일방적으로 지시하는 것은 정말 곤란하다</a:t>
            </a:r>
            <a:r>
              <a:rPr lang="en-US" altLang="ko-KR" sz="1800" dirty="0"/>
              <a:t>"</a:t>
            </a:r>
          </a:p>
          <a:p>
            <a:r>
              <a:rPr lang="en-US" altLang="ko-KR" sz="1800" dirty="0"/>
              <a:t>"</a:t>
            </a:r>
            <a:r>
              <a:rPr lang="ko-KR" altLang="en-US" sz="1800" dirty="0"/>
              <a:t>젊은 선수들은 전술훈련이나 경기를 할 때 고참선수들에게 자주 얘기하라</a:t>
            </a:r>
            <a:r>
              <a:rPr lang="en-US" altLang="ko-KR" sz="1800" dirty="0"/>
              <a:t>. </a:t>
            </a:r>
            <a:r>
              <a:rPr lang="ko-KR" altLang="en-US" sz="1800" dirty="0"/>
              <a:t>식사할 때도 선후배가 섞어 앉아 먹어라</a:t>
            </a:r>
            <a:r>
              <a:rPr lang="en-US" altLang="ko-KR" sz="1800" dirty="0"/>
              <a:t>. </a:t>
            </a:r>
            <a:r>
              <a:rPr lang="ko-KR" altLang="en-US" sz="1800" dirty="0"/>
              <a:t>마사지 받을 때도 선배가 먼저 받지 말고 </a:t>
            </a:r>
            <a:r>
              <a:rPr lang="ko-KR" altLang="en-US" sz="1800" dirty="0" err="1"/>
              <a:t>마사지룸에</a:t>
            </a:r>
            <a:r>
              <a:rPr lang="ko-KR" altLang="en-US" sz="1800" dirty="0"/>
              <a:t> 도착하는 순서대로 받아라</a:t>
            </a:r>
            <a:r>
              <a:rPr lang="en-US" altLang="ko-KR" sz="1800" dirty="0"/>
              <a:t>"</a:t>
            </a:r>
          </a:p>
          <a:p>
            <a:endParaRPr lang="ko-KR" altLang="en-US" sz="1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히딩크의</a:t>
            </a:r>
            <a:r>
              <a:rPr lang="ko-KR" altLang="en-US" dirty="0"/>
              <a:t> 리더십</a:t>
            </a:r>
          </a:p>
        </p:txBody>
      </p:sp>
    </p:spTree>
    <p:extLst>
      <p:ext uri="{BB962C8B-B14F-4D97-AF65-F5344CB8AC3E}">
        <p14:creationId xmlns:p14="http://schemas.microsoft.com/office/powerpoint/2010/main" val="15773985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hlinkClick r:id="rId2"/>
              </a:rPr>
              <a:t>마크 </a:t>
            </a:r>
            <a:r>
              <a:rPr lang="ko-KR" altLang="en-US" dirty="0" err="1">
                <a:hlinkClick r:id="rId2"/>
              </a:rPr>
              <a:t>뤼터</a:t>
            </a:r>
            <a:r>
              <a:rPr lang="ko-KR" altLang="en-US" dirty="0">
                <a:hlinkClick r:id="rId2"/>
              </a:rPr>
              <a:t> 총리</a:t>
            </a:r>
            <a:endParaRPr lang="nl-NL" altLang="ko-KR" dirty="0">
              <a:hlinkClick r:id="rId2"/>
            </a:endParaRPr>
          </a:p>
          <a:p>
            <a:r>
              <a:rPr lang="nl-NL" altLang="ko-KR" dirty="0">
                <a:hlinkClick r:id="rId2"/>
              </a:rPr>
              <a:t>https://www.youtube.com/watch?v=VtDEiQXD5rU</a:t>
            </a:r>
            <a:endParaRPr lang="nl-NL" altLang="ko-KR" dirty="0"/>
          </a:p>
          <a:p>
            <a:endParaRPr lang="nl-NL" altLang="ko-KR" dirty="0"/>
          </a:p>
          <a:p>
            <a:r>
              <a:rPr lang="ko-KR" altLang="en-US" dirty="0" err="1"/>
              <a:t>아말리아</a:t>
            </a:r>
            <a:r>
              <a:rPr lang="ko-KR" altLang="en-US" dirty="0"/>
              <a:t> 공주 </a:t>
            </a:r>
            <a:endParaRPr lang="en-US" altLang="ko-KR" dirty="0"/>
          </a:p>
          <a:p>
            <a:r>
              <a:rPr lang="nl-NL" altLang="ko-KR" dirty="0">
                <a:hlinkClick r:id="rId3"/>
              </a:rPr>
              <a:t>https://www.youtube.com/watch?v=OUfiDWqglkU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00450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79512" y="2132856"/>
            <a:ext cx="4464496" cy="399330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ko-KR" altLang="en-US" dirty="0"/>
              <a:t>◆ 스마트시티 기업에 맡겨라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           </a:t>
            </a:r>
            <a:r>
              <a:rPr lang="en-US" altLang="ko-KR" dirty="0"/>
              <a:t>&lt;2getthere&gt;</a:t>
            </a:r>
            <a:endParaRPr lang="en-US" altLang="ko-KR" b="1" dirty="0"/>
          </a:p>
          <a:p>
            <a:r>
              <a:rPr lang="ko-KR" altLang="en-US" dirty="0"/>
              <a:t>市</a:t>
            </a:r>
            <a:r>
              <a:rPr lang="en-US" altLang="ko-KR" dirty="0"/>
              <a:t>, 14</a:t>
            </a:r>
            <a:r>
              <a:rPr lang="ko-KR" altLang="en-US" dirty="0" err="1"/>
              <a:t>년전</a:t>
            </a:r>
            <a:r>
              <a:rPr lang="ko-KR" altLang="en-US" dirty="0"/>
              <a:t> 과감한 규제혁파</a:t>
            </a:r>
            <a:br>
              <a:rPr lang="ko-KR" altLang="en-US" dirty="0"/>
            </a:br>
            <a:r>
              <a:rPr lang="ko-KR" altLang="en-US" dirty="0" err="1"/>
              <a:t>무인셔틀</a:t>
            </a:r>
            <a:r>
              <a:rPr lang="ko-KR" altLang="en-US" dirty="0"/>
              <a:t> 벤처기업 탄생해 세계최대 </a:t>
            </a:r>
            <a:r>
              <a:rPr lang="en-US" altLang="ko-KR" dirty="0"/>
              <a:t>1400</a:t>
            </a:r>
            <a:r>
              <a:rPr lang="ko-KR" altLang="en-US" dirty="0"/>
              <a:t>만명 승객 태워</a:t>
            </a:r>
            <a:r>
              <a:rPr lang="en-US" altLang="ko-KR" dirty="0"/>
              <a:t>.</a:t>
            </a:r>
            <a:br>
              <a:rPr lang="ko-KR" altLang="en-US" dirty="0"/>
            </a:br>
            <a:r>
              <a:rPr lang="ko-KR" altLang="en-US" dirty="0"/>
              <a:t>이젠 지역경제 살리는 효자</a:t>
            </a:r>
            <a:endParaRPr lang="en-US" altLang="ko-KR" dirty="0"/>
          </a:p>
          <a:p>
            <a:r>
              <a:rPr lang="ko-KR" altLang="en-US" dirty="0" err="1"/>
              <a:t>에인트호번은</a:t>
            </a:r>
            <a:r>
              <a:rPr lang="ko-KR" altLang="en-US" dirty="0"/>
              <a:t> 인구당 특허 세계 </a:t>
            </a:r>
            <a:r>
              <a:rPr lang="en-US" altLang="ko-KR" dirty="0"/>
              <a:t>1</a:t>
            </a:r>
            <a:r>
              <a:rPr lang="ko-KR" altLang="en-US" dirty="0"/>
              <a:t>위</a:t>
            </a:r>
            <a:endParaRPr lang="en-US" altLang="ko-KR" dirty="0"/>
          </a:p>
          <a:p>
            <a:r>
              <a:rPr lang="nl-NL" altLang="ko-KR" sz="1600" dirty="0">
                <a:hlinkClick r:id="rId2"/>
              </a:rPr>
              <a:t>https://www.mk.co.kr/news/economy/view/2019/08/607779/</a:t>
            </a:r>
            <a:endParaRPr lang="ko-KR" altLang="en-US" sz="16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규제 없앤 로테르담</a:t>
            </a:r>
            <a:r>
              <a:rPr lang="en-US" altLang="ko-KR" dirty="0"/>
              <a:t>, </a:t>
            </a:r>
            <a:r>
              <a:rPr lang="ko-KR" altLang="en-US" dirty="0"/>
              <a:t>자율주행 </a:t>
            </a:r>
            <a:r>
              <a:rPr lang="en-US" altLang="ko-KR" dirty="0"/>
              <a:t>1</a:t>
            </a:r>
            <a:r>
              <a:rPr lang="ko-KR" altLang="en-US" dirty="0"/>
              <a:t>억</a:t>
            </a:r>
            <a:r>
              <a:rPr lang="en-US" altLang="ko-KR" dirty="0"/>
              <a:t>km </a:t>
            </a:r>
            <a:r>
              <a:rPr lang="ko-KR" altLang="en-US" dirty="0"/>
              <a:t>성공  </a:t>
            </a:r>
            <a:r>
              <a:rPr lang="en-US" altLang="ko-KR" dirty="0"/>
              <a:t>(2019-8-7)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84442"/>
            <a:ext cx="463488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7961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ko-KR" altLang="en-US" dirty="0" err="1"/>
              <a:t>에인트호번을</a:t>
            </a:r>
            <a:r>
              <a:rPr lang="ko-KR" altLang="en-US" dirty="0"/>
              <a:t> </a:t>
            </a:r>
            <a:r>
              <a:rPr lang="ko-KR" altLang="en-US" dirty="0" err="1"/>
              <a:t>먹여살리던</a:t>
            </a:r>
            <a:r>
              <a:rPr lang="ko-KR" altLang="en-US" dirty="0"/>
              <a:t> 필립스가 어려워지면서 </a:t>
            </a:r>
            <a:r>
              <a:rPr lang="en-US" altLang="ko-KR" dirty="0"/>
              <a:t>50% </a:t>
            </a:r>
            <a:r>
              <a:rPr lang="ko-KR" altLang="en-US" dirty="0"/>
              <a:t>넘는 직원이 일자리를 잃었다</a:t>
            </a:r>
            <a:r>
              <a:rPr lang="en-US" altLang="ko-KR" dirty="0"/>
              <a:t>. </a:t>
            </a:r>
            <a:r>
              <a:rPr lang="ko-KR" altLang="en-US" dirty="0"/>
              <a:t>이 지역은 폐허 직전까지 몰렸다</a:t>
            </a:r>
            <a:r>
              <a:rPr lang="en-US" altLang="ko-KR" dirty="0"/>
              <a:t>. </a:t>
            </a:r>
            <a:r>
              <a:rPr lang="ko-KR" altLang="en-US" dirty="0"/>
              <a:t>하지만 작은 스타트업들이 연대해서 혁신 클러스터를 만들었고</a:t>
            </a:r>
            <a:r>
              <a:rPr lang="en-US" altLang="ko-KR" dirty="0"/>
              <a:t>, </a:t>
            </a:r>
            <a:r>
              <a:rPr lang="ko-KR" altLang="en-US" dirty="0"/>
              <a:t>여기서 자동차 반도체 세계 </a:t>
            </a:r>
            <a:r>
              <a:rPr lang="en-US" altLang="ko-KR" dirty="0"/>
              <a:t>1</a:t>
            </a:r>
            <a:r>
              <a:rPr lang="ko-KR" altLang="en-US" dirty="0"/>
              <a:t>위인 </a:t>
            </a:r>
            <a:r>
              <a:rPr lang="en-US" altLang="ko-KR" dirty="0"/>
              <a:t>NXP, </a:t>
            </a:r>
            <a:r>
              <a:rPr lang="ko-KR" altLang="en-US" dirty="0"/>
              <a:t>반도체 </a:t>
            </a:r>
            <a:r>
              <a:rPr lang="ko-KR" altLang="en-US" dirty="0" err="1"/>
              <a:t>노광</a:t>
            </a:r>
            <a:r>
              <a:rPr lang="ko-KR" altLang="en-US" dirty="0"/>
              <a:t> 장비 세계</a:t>
            </a:r>
            <a:r>
              <a:rPr lang="en-US" altLang="ko-KR" dirty="0"/>
              <a:t>1</a:t>
            </a:r>
            <a:r>
              <a:rPr lang="ko-KR" altLang="en-US" dirty="0"/>
              <a:t>위인 </a:t>
            </a:r>
            <a:r>
              <a:rPr lang="en-US" altLang="ko-KR" dirty="0"/>
              <a:t>ASML </a:t>
            </a:r>
            <a:r>
              <a:rPr lang="ko-KR" altLang="en-US" dirty="0"/>
              <a:t>등이 성장하며 필립스의 빈자리를 채워갔다</a:t>
            </a:r>
            <a:r>
              <a:rPr lang="en-US" altLang="ko-KR" dirty="0"/>
              <a:t>. </a:t>
            </a:r>
            <a:r>
              <a:rPr lang="ko-KR" altLang="en-US" dirty="0" err="1"/>
              <a:t>헬몬트</a:t>
            </a:r>
            <a:r>
              <a:rPr lang="ko-KR" altLang="en-US" dirty="0"/>
              <a:t> 시청 도시개발 팀장인 요한 </a:t>
            </a:r>
            <a:r>
              <a:rPr lang="ko-KR" altLang="en-US" dirty="0" err="1"/>
              <a:t>베이런</a:t>
            </a:r>
            <a:r>
              <a:rPr lang="ko-KR" altLang="en-US" dirty="0"/>
              <a:t> </a:t>
            </a:r>
            <a:r>
              <a:rPr lang="ko-KR" altLang="en-US" dirty="0" err="1"/>
              <a:t>브레인포트</a:t>
            </a:r>
            <a:r>
              <a:rPr lang="ko-KR" altLang="en-US" dirty="0"/>
              <a:t> 에이전시는 </a:t>
            </a:r>
            <a:r>
              <a:rPr lang="en-US" altLang="ko-KR" dirty="0"/>
              <a:t>"</a:t>
            </a:r>
            <a:r>
              <a:rPr lang="ko-KR" altLang="en-US" dirty="0"/>
              <a:t>이 프로젝트가 진행되고 있는 </a:t>
            </a:r>
            <a:r>
              <a:rPr lang="ko-KR" altLang="en-US" dirty="0" err="1"/>
              <a:t>에인트호번은</a:t>
            </a:r>
            <a:r>
              <a:rPr lang="ko-KR" altLang="en-US" dirty="0"/>
              <a:t> 전 세계에서 인구당 특허 건수가 가장 많은 곳으로 변모했다</a:t>
            </a:r>
            <a:r>
              <a:rPr lang="en-US" altLang="ko-KR" dirty="0"/>
              <a:t>"</a:t>
            </a:r>
            <a:r>
              <a:rPr lang="ko-KR" altLang="en-US" dirty="0"/>
              <a:t>고 말했다</a:t>
            </a:r>
            <a:r>
              <a:rPr lang="en-US" altLang="ko-KR" dirty="0"/>
              <a:t>. </a:t>
            </a:r>
          </a:p>
          <a:p>
            <a:r>
              <a:rPr lang="en-US" altLang="ko-KR" dirty="0"/>
              <a:t>&gt;90% of the chips in your car, cellphone are produced on a machine built in the Netherlands/</a:t>
            </a:r>
            <a:r>
              <a:rPr lang="en-US" altLang="ko-KR" dirty="0" err="1"/>
              <a:t>Brainport</a:t>
            </a:r>
            <a:r>
              <a:rPr lang="en-US" altLang="ko-KR" dirty="0"/>
              <a:t> Eindhoven by ASML  (</a:t>
            </a:r>
            <a:r>
              <a:rPr lang="ko-KR" altLang="en-US" dirty="0"/>
              <a:t>광학 </a:t>
            </a:r>
            <a:r>
              <a:rPr lang="ko-KR" altLang="en-US" dirty="0" err="1"/>
              <a:t>리소그래피</a:t>
            </a:r>
            <a:r>
              <a:rPr lang="ko-KR" altLang="en-US" dirty="0"/>
              <a:t> </a:t>
            </a:r>
            <a:r>
              <a:rPr lang="ko-KR" altLang="en-US" dirty="0" err="1"/>
              <a:t>공정장비</a:t>
            </a:r>
            <a:r>
              <a:rPr lang="en-US" altLang="ko-KR" dirty="0"/>
              <a:t>)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에인트호번</a:t>
            </a:r>
            <a:r>
              <a:rPr lang="en-US" altLang="ko-KR" dirty="0"/>
              <a:t>. </a:t>
            </a:r>
            <a:r>
              <a:rPr lang="en-US" altLang="ko-KR" dirty="0" err="1"/>
              <a:t>Brainport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943347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관용 </a:t>
            </a:r>
            <a:r>
              <a:rPr lang="en-US" altLang="ko-KR" dirty="0"/>
              <a:t>(Tolerance)</a:t>
            </a:r>
            <a:r>
              <a:rPr lang="ko-KR" altLang="en-US" dirty="0"/>
              <a:t>의 나라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667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6746205" cy="5040560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세계최초 안락사 합법화</a:t>
            </a:r>
          </a:p>
        </p:txBody>
      </p:sp>
      <p:pic>
        <p:nvPicPr>
          <p:cNvPr id="4098" name="Picture 2" descr="C:\Users\moon\Desktop\Large_35753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077072"/>
            <a:ext cx="4499992" cy="25330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782408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Amsterdam Gay Pride </a:t>
            </a:r>
            <a:endParaRPr lang="ko-KR" altLang="en-US" dirty="0"/>
          </a:p>
        </p:txBody>
      </p:sp>
      <p:pic>
        <p:nvPicPr>
          <p:cNvPr id="9218" name="Picture 2" descr="C:\Users\moon\Desktop\GTY_dutch_gay_pride_tk_130712_16x9_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8496944" cy="4779531"/>
          </a:xfrm>
          <a:prstGeom prst="rect">
            <a:avLst/>
          </a:prstGeom>
          <a:noFill/>
        </p:spPr>
      </p:pic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550294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네덜란드의 매춘 허용</a:t>
            </a:r>
          </a:p>
        </p:txBody>
      </p:sp>
      <p:pic>
        <p:nvPicPr>
          <p:cNvPr id="5124" name="Picture 4" descr="C:\Users\moon\Desktop\the-red-light-distri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484522"/>
            <a:ext cx="4001135" cy="2997214"/>
          </a:xfrm>
          <a:prstGeom prst="rect">
            <a:avLst/>
          </a:prstGeom>
          <a:noFill/>
        </p:spPr>
      </p:pic>
      <p:pic>
        <p:nvPicPr>
          <p:cNvPr id="5125" name="Picture 5" descr="C:\Users\moon\Desktop\20130201095149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17032"/>
            <a:ext cx="4572000" cy="28717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089549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03475" y="404664"/>
            <a:ext cx="8554805" cy="1080120"/>
          </a:xfrm>
        </p:spPr>
        <p:txBody>
          <a:bodyPr>
            <a:normAutofit/>
          </a:bodyPr>
          <a:lstStyle/>
          <a:p>
            <a:r>
              <a:rPr lang="ko-KR" altLang="en-US" dirty="0"/>
              <a:t>네덜란드의 마약 허용</a:t>
            </a:r>
          </a:p>
        </p:txBody>
      </p:sp>
      <p:pic>
        <p:nvPicPr>
          <p:cNvPr id="10" name="내용 개체 틀 9" descr="coffee-shop-amsterdam_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564904"/>
            <a:ext cx="8229600" cy="3980558"/>
          </a:xfrm>
        </p:spPr>
      </p:pic>
      <p:pic>
        <p:nvPicPr>
          <p:cNvPr id="7174" name="Picture 6" descr="C:\Users\moon\Desktop\imagesKBZO0B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412776"/>
            <a:ext cx="2619375" cy="17430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407382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동성결혼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79172"/>
            <a:ext cx="8229600" cy="4368018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세계최초 동성결혼 합법화</a:t>
            </a:r>
          </a:p>
        </p:txBody>
      </p:sp>
      <p:pic>
        <p:nvPicPr>
          <p:cNvPr id="6147" name="Picture 3" descr="C:\Users\moon\Desktop\2cda359dec08c5ca4ac3cf0ca4b4f9a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845423"/>
            <a:ext cx="3552826" cy="28289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2938022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b="1" dirty="0"/>
              <a:t>2018-5-29</a:t>
            </a:r>
          </a:p>
          <a:p>
            <a:r>
              <a:rPr lang="ko-KR" altLang="en-US" b="1" dirty="0"/>
              <a:t>출생기록부에 여성</a:t>
            </a:r>
            <a:r>
              <a:rPr lang="en-US" altLang="ko-KR" b="1" dirty="0"/>
              <a:t>·</a:t>
            </a:r>
            <a:r>
              <a:rPr lang="ko-KR" altLang="en-US" b="1" dirty="0"/>
              <a:t>남성이 아닌 결정되지 않은 성 등록 가능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2018-10-23</a:t>
            </a:r>
          </a:p>
          <a:p>
            <a:r>
              <a:rPr lang="ko-KR" altLang="en-US" dirty="0"/>
              <a:t>네덜란드에서 젠더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중립 여권 발급</a:t>
            </a:r>
            <a:r>
              <a:rPr lang="en-US" altLang="ko-KR" dirty="0"/>
              <a:t>... 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ko-KR" altLang="en-US" dirty="0"/>
              <a:t>성별 </a:t>
            </a:r>
            <a:r>
              <a:rPr lang="en-US" altLang="ko-KR" dirty="0"/>
              <a:t>'X'</a:t>
            </a:r>
            <a:r>
              <a:rPr lang="ko-KR" altLang="en-US" dirty="0"/>
              <a:t>로 표기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chemeClr val="bg2">
                    <a:lumMod val="25000"/>
                  </a:schemeClr>
                </a:solidFill>
                <a:effectLst/>
              </a:rPr>
              <a:t>네덜란드 법원</a:t>
            </a:r>
            <a:r>
              <a:rPr lang="en-US" altLang="ko-KR" dirty="0">
                <a:solidFill>
                  <a:schemeClr val="bg2">
                    <a:lumMod val="25000"/>
                  </a:schemeClr>
                </a:solidFill>
                <a:effectLst/>
              </a:rPr>
              <a:t>, </a:t>
            </a:r>
            <a:br>
              <a:rPr lang="en-US" altLang="ko-KR" dirty="0">
                <a:solidFill>
                  <a:schemeClr val="bg2">
                    <a:lumMod val="25000"/>
                  </a:schemeClr>
                </a:solidFill>
                <a:effectLst/>
              </a:rPr>
            </a:br>
            <a:r>
              <a:rPr lang="ko-KR" altLang="en-US" dirty="0">
                <a:solidFill>
                  <a:schemeClr val="bg2">
                    <a:lumMod val="25000"/>
                  </a:schemeClr>
                </a:solidFill>
                <a:effectLst/>
              </a:rPr>
              <a:t>남녀 아닌 </a:t>
            </a:r>
            <a:r>
              <a:rPr lang="en-US" altLang="ko-KR" dirty="0">
                <a:solidFill>
                  <a:schemeClr val="bg2">
                    <a:lumMod val="25000"/>
                  </a:schemeClr>
                </a:solidFill>
                <a:effectLst/>
              </a:rPr>
              <a:t>'</a:t>
            </a:r>
            <a:r>
              <a:rPr lang="ko-KR" altLang="en-US" dirty="0">
                <a:solidFill>
                  <a:schemeClr val="bg2">
                    <a:lumMod val="25000"/>
                  </a:schemeClr>
                </a:solidFill>
                <a:effectLst/>
              </a:rPr>
              <a:t>제</a:t>
            </a:r>
            <a:r>
              <a:rPr lang="en-US" altLang="ko-KR" dirty="0">
                <a:solidFill>
                  <a:schemeClr val="bg2">
                    <a:lumMod val="25000"/>
                  </a:schemeClr>
                </a:solidFill>
                <a:effectLst/>
              </a:rPr>
              <a:t>3</a:t>
            </a:r>
            <a:r>
              <a:rPr lang="ko-KR" altLang="en-US" dirty="0">
                <a:solidFill>
                  <a:schemeClr val="bg2">
                    <a:lumMod val="25000"/>
                  </a:schemeClr>
                </a:solidFill>
                <a:effectLst/>
              </a:rPr>
              <a:t>의 성</a:t>
            </a:r>
            <a:r>
              <a:rPr lang="en-US" altLang="ko-KR" dirty="0">
                <a:solidFill>
                  <a:schemeClr val="bg2">
                    <a:lumMod val="25000"/>
                  </a:schemeClr>
                </a:solidFill>
                <a:effectLst/>
              </a:rPr>
              <a:t>' </a:t>
            </a:r>
            <a:r>
              <a:rPr lang="ko-KR" altLang="en-US" dirty="0">
                <a:solidFill>
                  <a:schemeClr val="bg2">
                    <a:lumMod val="25000"/>
                  </a:schemeClr>
                </a:solidFill>
                <a:effectLst/>
              </a:rPr>
              <a:t>첫 인정 </a:t>
            </a:r>
            <a:endParaRPr lang="ko-KR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307486"/>
            <a:ext cx="4788024" cy="269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84272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511256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nl-NL" altLang="ko-KR" dirty="0"/>
              <a:t> </a:t>
            </a:r>
          </a:p>
          <a:p>
            <a:r>
              <a:rPr lang="en-US" altLang="ko-KR" dirty="0"/>
              <a:t></a:t>
            </a:r>
            <a:r>
              <a:rPr lang="en-US" altLang="ko-KR" i="1" dirty="0"/>
              <a:t>“[…] there are ample reasons why the Netherlands is hailed by many as </a:t>
            </a:r>
            <a:r>
              <a:rPr lang="en-US" altLang="ko-KR" i="1" dirty="0">
                <a:solidFill>
                  <a:srgbClr val="FF0000"/>
                </a:solidFill>
              </a:rPr>
              <a:t>the world’s most tolerant nation</a:t>
            </a:r>
            <a:r>
              <a:rPr lang="en-US" altLang="ko-KR" i="1" dirty="0"/>
              <a:t>. It was the first country to accept </a:t>
            </a:r>
            <a:r>
              <a:rPr lang="en-US" altLang="ko-KR" i="1" dirty="0">
                <a:solidFill>
                  <a:srgbClr val="0070C0"/>
                </a:solidFill>
              </a:rPr>
              <a:t>marriage between same-sex couples</a:t>
            </a:r>
            <a:r>
              <a:rPr lang="en-US" altLang="ko-KR" i="1" dirty="0"/>
              <a:t>, to regulate </a:t>
            </a:r>
            <a:r>
              <a:rPr lang="en-US" altLang="ko-KR" i="1" dirty="0">
                <a:solidFill>
                  <a:srgbClr val="0070C0"/>
                </a:solidFill>
              </a:rPr>
              <a:t>prostitution</a:t>
            </a:r>
            <a:r>
              <a:rPr lang="en-US" altLang="ko-KR" i="1" dirty="0"/>
              <a:t>, to approve and control </a:t>
            </a:r>
            <a:r>
              <a:rPr lang="en-US" altLang="ko-KR" i="1" dirty="0">
                <a:solidFill>
                  <a:srgbClr val="0070C0"/>
                </a:solidFill>
              </a:rPr>
              <a:t>euthanasia</a:t>
            </a:r>
            <a:r>
              <a:rPr lang="en-US" altLang="ko-KR" i="1" dirty="0"/>
              <a:t>, and to allow the over-the-counter sale of </a:t>
            </a:r>
            <a:r>
              <a:rPr lang="en-US" altLang="ko-KR" i="1" dirty="0">
                <a:solidFill>
                  <a:srgbClr val="0070C0"/>
                </a:solidFill>
              </a:rPr>
              <a:t>marijuana</a:t>
            </a:r>
            <a:r>
              <a:rPr lang="en-US" altLang="ko-KR" i="1" dirty="0"/>
              <a:t>.” (</a:t>
            </a:r>
            <a:r>
              <a:rPr lang="en-US" altLang="ko-KR" i="1" dirty="0" err="1"/>
              <a:t>Bendrif</a:t>
            </a:r>
            <a:r>
              <a:rPr lang="en-US" altLang="ko-KR" i="1" dirty="0"/>
              <a:t> &amp; Haney 2004)</a:t>
            </a:r>
          </a:p>
          <a:p>
            <a:pPr>
              <a:buNone/>
            </a:pPr>
            <a:r>
              <a:rPr lang="en-US" altLang="ko-KR" i="1" dirty="0"/>
              <a:t> </a:t>
            </a:r>
          </a:p>
          <a:p>
            <a:r>
              <a:rPr lang="en-US" altLang="ko-KR" dirty="0"/>
              <a:t></a:t>
            </a:r>
            <a:r>
              <a:rPr lang="en-US" altLang="ko-KR" i="1" dirty="0"/>
              <a:t>“[…] many Dutch citizens consider </a:t>
            </a:r>
            <a:r>
              <a:rPr lang="en-US" altLang="ko-KR" i="1" dirty="0">
                <a:solidFill>
                  <a:srgbClr val="FF0000"/>
                </a:solidFill>
              </a:rPr>
              <a:t>permissiveness</a:t>
            </a:r>
            <a:r>
              <a:rPr lang="en-US" altLang="ko-KR" i="1" dirty="0"/>
              <a:t> and </a:t>
            </a:r>
            <a:r>
              <a:rPr lang="en-US" altLang="ko-KR" i="1" dirty="0">
                <a:solidFill>
                  <a:srgbClr val="FF0000"/>
                </a:solidFill>
              </a:rPr>
              <a:t>tolerance</a:t>
            </a:r>
            <a:r>
              <a:rPr lang="en-US" altLang="ko-KR" i="1" dirty="0"/>
              <a:t> as essential parts of their self-image and identity, even to the extent of creating a historical lineage that goes back to the early days of the nation.” (</a:t>
            </a:r>
            <a:r>
              <a:rPr lang="en-US" altLang="ko-KR" i="1" dirty="0" err="1"/>
              <a:t>Mijnhardt</a:t>
            </a:r>
            <a:r>
              <a:rPr lang="en-US" altLang="ko-KR" i="1" dirty="0"/>
              <a:t> 2014: 121) </a:t>
            </a:r>
          </a:p>
          <a:p>
            <a:pPr>
              <a:buNone/>
            </a:pPr>
            <a:endParaRPr lang="nl-NL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l-NL" altLang="ko-KR" dirty="0"/>
            </a:br>
            <a:r>
              <a:rPr lang="nl-NL" altLang="ko-KR" dirty="0"/>
              <a:t>“The Tolerant Nation” </a:t>
            </a:r>
            <a:br>
              <a:rPr lang="nl-NL" altLang="ko-KR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5314316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/>
              <a:t>경계허물기</a:t>
            </a:r>
            <a:r>
              <a:rPr lang="en-US" altLang="ko-KR" dirty="0"/>
              <a:t>. </a:t>
            </a:r>
            <a:r>
              <a:rPr lang="ko-KR" altLang="en-US" dirty="0"/>
              <a:t>관용</a:t>
            </a:r>
            <a:r>
              <a:rPr lang="en-US" altLang="ko-KR" dirty="0"/>
              <a:t> </a:t>
            </a:r>
            <a:endParaRPr lang="nl-NL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440362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nl-NL" sz="2000" dirty="0"/>
              <a:t>“</a:t>
            </a:r>
            <a:r>
              <a:rPr lang="ko-KR" altLang="en-US" sz="2000" dirty="0"/>
              <a:t>모든 </a:t>
            </a:r>
            <a:r>
              <a:rPr lang="ko-KR" altLang="en-US" sz="2000" dirty="0" err="1"/>
              <a:t>경계허물기는</a:t>
            </a:r>
            <a:r>
              <a:rPr lang="ko-KR" altLang="en-US" sz="2000" dirty="0"/>
              <a:t> 전부 </a:t>
            </a:r>
            <a:r>
              <a:rPr lang="ko-KR" altLang="en-US" sz="2000" dirty="0" err="1"/>
              <a:t>헤도헌</a:t>
            </a:r>
            <a:r>
              <a:rPr lang="en-US" altLang="ko-KR" sz="2000" dirty="0"/>
              <a:t>, </a:t>
            </a:r>
            <a:r>
              <a:rPr lang="ko-KR" altLang="en-US" sz="2000" dirty="0"/>
              <a:t>즉 지난 </a:t>
            </a:r>
            <a:r>
              <a:rPr lang="en-US" altLang="ko-KR" sz="2000" dirty="0"/>
              <a:t>16</a:t>
            </a:r>
            <a:r>
              <a:rPr lang="ko-KR" altLang="en-US" sz="2000" dirty="0"/>
              <a:t>세기 네덜란드가 </a:t>
            </a:r>
            <a:r>
              <a:rPr lang="ko-KR" altLang="en-US" sz="2000" dirty="0" err="1"/>
              <a:t>재세례파나</a:t>
            </a:r>
            <a:r>
              <a:rPr lang="ko-KR" altLang="en-US" sz="2000" dirty="0"/>
              <a:t> 다른 급진파들을 대하는 문제에 있어서 기준이 되었던</a:t>
            </a:r>
            <a:r>
              <a:rPr lang="en-US" altLang="ko-KR" sz="2000" dirty="0"/>
              <a:t>, (</a:t>
            </a:r>
            <a:r>
              <a:rPr lang="ko-KR" altLang="en-US" sz="2000" dirty="0"/>
              <a:t>그리고 현재에도 섹스와 마약에 대한 접근 방식의 기준이 되고 있는</a:t>
            </a:r>
            <a:r>
              <a:rPr lang="en-US" altLang="ko-KR" sz="2000" dirty="0"/>
              <a:t>) ‘</a:t>
            </a:r>
            <a:r>
              <a:rPr lang="ko-KR" altLang="en-US" sz="2000" dirty="0"/>
              <a:t>모른 척해주기</a:t>
            </a:r>
            <a:r>
              <a:rPr lang="en-US" altLang="ko-KR" sz="2000" dirty="0"/>
              <a:t>’</a:t>
            </a:r>
            <a:r>
              <a:rPr lang="ko-KR" altLang="en-US" sz="2000" dirty="0"/>
              <a:t>관용정신에서 나온 것이다</a:t>
            </a:r>
            <a:r>
              <a:rPr lang="en-US" altLang="ko-KR" sz="2000" dirty="0"/>
              <a:t>. </a:t>
            </a:r>
            <a:r>
              <a:rPr lang="ko-KR" altLang="en-US" sz="2000" dirty="0"/>
              <a:t>궁극적으로는 물과도 관련이 있다</a:t>
            </a:r>
            <a:r>
              <a:rPr lang="en-US" altLang="ko-KR" sz="2000" dirty="0"/>
              <a:t>. </a:t>
            </a:r>
            <a:r>
              <a:rPr lang="ko-KR" altLang="en-US" sz="2000" dirty="0"/>
              <a:t>한때 바다였던 지대에 세운 집들이 다시 물에 잠기지 않도록 모두가 협력해야 했고</a:t>
            </a:r>
            <a:r>
              <a:rPr lang="en-US" altLang="ko-KR" sz="2000" dirty="0"/>
              <a:t>, </a:t>
            </a:r>
            <a:r>
              <a:rPr lang="ko-KR" altLang="en-US" sz="2000" dirty="0"/>
              <a:t>그래서 협동의 윤리가 뼛속까지 박힌</a:t>
            </a:r>
            <a:r>
              <a:rPr lang="en-US" altLang="ko-KR" sz="2000" dirty="0"/>
              <a:t>, ‘</a:t>
            </a:r>
            <a:r>
              <a:rPr lang="ko-KR" altLang="en-US" sz="2000" dirty="0"/>
              <a:t>다름</a:t>
            </a:r>
            <a:r>
              <a:rPr lang="en-US" altLang="ko-KR" sz="2000" dirty="0"/>
              <a:t>’</a:t>
            </a:r>
            <a:r>
              <a:rPr lang="ko-KR" altLang="en-US" sz="2000" dirty="0"/>
              <a:t>에 대한 관용이 이데올로기보다 우선한다고 판단했던 네덜란드 사람들의 태도에서 나온 것이다</a:t>
            </a:r>
            <a:r>
              <a:rPr lang="en-US" altLang="ko-KR" sz="2000" dirty="0"/>
              <a:t>. </a:t>
            </a:r>
            <a:r>
              <a:rPr lang="ko-KR" altLang="en-US" sz="2000" dirty="0"/>
              <a:t>어쨌든 황금기의 대부분은 그런 태도가 지배적이었다</a:t>
            </a:r>
            <a:r>
              <a:rPr lang="en-US" altLang="ko-KR" sz="2000" dirty="0"/>
              <a:t>.” – </a:t>
            </a:r>
            <a:r>
              <a:rPr lang="ko-KR" altLang="en-US" sz="2000" dirty="0" err="1"/>
              <a:t>러셀</a:t>
            </a:r>
            <a:r>
              <a:rPr lang="ko-KR" altLang="en-US" sz="2000" dirty="0"/>
              <a:t> </a:t>
            </a:r>
            <a:r>
              <a:rPr lang="ko-KR" altLang="en-US" sz="2000" dirty="0" err="1"/>
              <a:t>쇼토</a:t>
            </a:r>
            <a:r>
              <a:rPr lang="en-US" altLang="ko-KR" sz="2000" dirty="0"/>
              <a:t>. ‘</a:t>
            </a:r>
            <a:r>
              <a:rPr lang="ko-KR" altLang="en-US" sz="2000" dirty="0"/>
              <a:t>세상에서 가장 자유로운 도시</a:t>
            </a:r>
            <a:r>
              <a:rPr lang="en-US" altLang="ko-KR" sz="2000" dirty="0"/>
              <a:t>. </a:t>
            </a:r>
            <a:r>
              <a:rPr lang="ko-KR" altLang="en-US" sz="2000" dirty="0"/>
              <a:t>암스테르담</a:t>
            </a:r>
            <a:r>
              <a:rPr lang="en-US" altLang="ko-KR" sz="2000" dirty="0"/>
              <a:t>’</a:t>
            </a:r>
          </a:p>
          <a:p>
            <a:pPr>
              <a:lnSpc>
                <a:spcPct val="170000"/>
              </a:lnSpc>
            </a:pPr>
            <a:r>
              <a:rPr lang="en-US" altLang="ko-KR" sz="2000" dirty="0"/>
              <a:t>                                    </a:t>
            </a:r>
            <a:endParaRPr lang="nl-NL" sz="2000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CBAB5910-9F39-7F4C-921F-A6E43F864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>
                <a:hlinkClick r:id="rId2"/>
              </a:rPr>
              <a:t>http://weekly.donga.com/3/all</a:t>
            </a:r>
            <a:r>
              <a:rPr lang="nl-NL">
                <a:hlinkClick r:id="rId2"/>
              </a:rPr>
              <a:t>/11/1386765/1</a:t>
            </a:r>
            <a:endParaRPr lang="nl-NL"/>
          </a:p>
          <a:p>
            <a:endParaRPr lang="nl-NL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68FAF6-DF5D-5848-B3D3-CD6898606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케어팜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스마트팜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8579307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감사합니다</a:t>
            </a:r>
            <a:r>
              <a:rPr lang="en-US" altLang="ko-KR" dirty="0"/>
              <a:t>! 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6569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ko-KR" dirty="0"/>
              <a:t>Pim Fortuyn (2001/02) </a:t>
            </a:r>
            <a:endParaRPr lang="nl-NL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16832"/>
            <a:ext cx="2952328" cy="4198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427984" y="2690336"/>
            <a:ext cx="4032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nl-NL" altLang="ko-KR" dirty="0"/>
          </a:p>
          <a:p>
            <a:r>
              <a:rPr lang="en-US" altLang="ko-KR" i="1" dirty="0"/>
              <a:t>“the colorful populist who is credited with exploding the political consensus system by mobilizing resentment against immigration […]“ (De </a:t>
            </a:r>
            <a:r>
              <a:rPr lang="en-US" altLang="ko-KR" i="1" dirty="0" err="1"/>
              <a:t>Haan</a:t>
            </a:r>
            <a:r>
              <a:rPr lang="en-US" altLang="ko-KR" i="1" dirty="0"/>
              <a:t> 2014: 39) </a:t>
            </a:r>
            <a:endParaRPr lang="nl-NL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96752"/>
            <a:ext cx="4928669" cy="5252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1127048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May 6, 2002 : </a:t>
            </a:r>
            <a:br>
              <a:rPr lang="en-US" altLang="ko-KR" dirty="0"/>
            </a:br>
            <a:r>
              <a:rPr lang="en-US" altLang="ko-KR" dirty="0"/>
              <a:t>murder of </a:t>
            </a:r>
            <a:r>
              <a:rPr lang="en-US" altLang="ko-KR" dirty="0" err="1"/>
              <a:t>Pim</a:t>
            </a:r>
            <a:r>
              <a:rPr lang="en-US" altLang="ko-KR" dirty="0"/>
              <a:t> </a:t>
            </a:r>
            <a:r>
              <a:rPr lang="en-US" altLang="ko-KR" dirty="0" err="1"/>
              <a:t>Fortuyn</a:t>
            </a:r>
            <a:r>
              <a:rPr lang="en-US" altLang="ko-KR" dirty="0"/>
              <a:t> </a:t>
            </a:r>
            <a:endParaRPr lang="nl-NL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44824"/>
            <a:ext cx="4501852" cy="2894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429000"/>
            <a:ext cx="1872208" cy="1400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364088" y="4869160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nl-NL" altLang="ko-KR" dirty="0"/>
          </a:p>
          <a:p>
            <a:r>
              <a:rPr lang="nl-NL" altLang="ko-KR" dirty="0"/>
              <a:t>by Volkert van der Graaf </a:t>
            </a:r>
            <a:endParaRPr lang="nl-NL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l-NL" altLang="ko-KR" dirty="0"/>
            </a:br>
            <a:r>
              <a:rPr lang="nl-NL" altLang="ko-KR" dirty="0"/>
              <a:t>Nov. 2, 2004 : </a:t>
            </a:r>
            <a:br>
              <a:rPr lang="nl-NL" altLang="ko-KR" dirty="0"/>
            </a:br>
            <a:r>
              <a:rPr lang="nl-NL" altLang="ko-KR" dirty="0"/>
              <a:t>murder of Theo van Gogh </a:t>
            </a:r>
            <a:endParaRPr lang="nl-NL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400050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708920"/>
            <a:ext cx="18097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148064" y="4398496"/>
            <a:ext cx="3995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nl-NL" altLang="ko-KR" dirty="0"/>
          </a:p>
          <a:p>
            <a:r>
              <a:rPr lang="nl-NL" altLang="ko-KR" dirty="0"/>
              <a:t>by Mohammed Bouyeri </a:t>
            </a:r>
            <a:endParaRPr lang="nl-NL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l-NL" altLang="ko-KR" dirty="0"/>
            </a:br>
            <a:r>
              <a:rPr lang="nl-NL" altLang="ko-KR" i="1" dirty="0"/>
              <a:t>Submission (Part I) </a:t>
            </a:r>
            <a:endParaRPr lang="nl-NL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645024"/>
            <a:ext cx="3200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628800"/>
            <a:ext cx="2408659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51520" y="16288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nl-NL" altLang="ko-KR" dirty="0"/>
          </a:p>
          <a:p>
            <a:r>
              <a:rPr lang="nl-NL" altLang="ko-KR" i="1" dirty="0"/>
              <a:t>Screenplay : Ayaan Hirsi Ali </a:t>
            </a:r>
          </a:p>
          <a:p>
            <a:r>
              <a:rPr lang="nl-NL" altLang="ko-KR" i="1" dirty="0"/>
              <a:t>Director : Theo van Gogh </a:t>
            </a:r>
            <a:endParaRPr lang="nl-NL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l-NL" altLang="ko-KR" dirty="0"/>
            </a:br>
            <a:r>
              <a:rPr lang="en-US" altLang="ko-KR" dirty="0" err="1"/>
              <a:t>Geert</a:t>
            </a:r>
            <a:r>
              <a:rPr lang="en-US" altLang="ko-KR" dirty="0"/>
              <a:t> Wilders: </a:t>
            </a:r>
            <a:r>
              <a:rPr lang="en-US" altLang="ko-KR" i="1" dirty="0"/>
              <a:t>Party for Freedom (PVV, 2006) </a:t>
            </a:r>
            <a:endParaRPr lang="nl-NL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03559"/>
            <a:ext cx="5976664" cy="3975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l-NL" altLang="ko-KR" dirty="0"/>
            </a:br>
            <a:r>
              <a:rPr lang="en-US" altLang="ko-KR" dirty="0"/>
              <a:t>Dutch Muslim / Muslim Dutch woman </a:t>
            </a:r>
            <a:endParaRPr lang="nl-NL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276872"/>
            <a:ext cx="2695575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067944" y="1988840"/>
            <a:ext cx="27900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nl-NL" altLang="ko-KR" dirty="0"/>
          </a:p>
          <a:p>
            <a:endParaRPr lang="nl-NL" altLang="ko-KR" dirty="0"/>
          </a:p>
          <a:p>
            <a:r>
              <a:rPr lang="en-US" altLang="ko-KR" dirty="0"/>
              <a:t>Religious identity </a:t>
            </a:r>
            <a:r>
              <a:rPr lang="en-US" altLang="ko-KR" i="1" dirty="0"/>
              <a:t>Freedom of Religion (Constitution art.7) </a:t>
            </a:r>
          </a:p>
          <a:p>
            <a:endParaRPr lang="en-US" altLang="ko-KR" i="1" dirty="0"/>
          </a:p>
          <a:p>
            <a:endParaRPr lang="en-US" altLang="ko-KR" i="1" dirty="0"/>
          </a:p>
          <a:p>
            <a:r>
              <a:rPr lang="en-US" altLang="ko-KR" dirty="0"/>
              <a:t>Dutch identity </a:t>
            </a:r>
            <a:r>
              <a:rPr lang="en-US" altLang="ko-KR" i="1" dirty="0"/>
              <a:t>Freedom of Expression (Constitution art.6) 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ko-KR" dirty="0"/>
              <a:t>‘Dutch’ Identity? </a:t>
            </a:r>
            <a:endParaRPr lang="nl-NL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312259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499992" y="1772816"/>
            <a:ext cx="39604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nl-NL" altLang="ko-KR" dirty="0"/>
          </a:p>
          <a:p>
            <a:r>
              <a:rPr lang="nl-NL" altLang="ko-KR" dirty="0"/>
              <a:t>Princess Máxima (2007) </a:t>
            </a:r>
          </a:p>
          <a:p>
            <a:endParaRPr lang="nl-NL" altLang="ko-KR" dirty="0"/>
          </a:p>
          <a:p>
            <a:r>
              <a:rPr lang="en-US" altLang="ko-KR" i="1" dirty="0"/>
              <a:t>‘The’ Dutch identity? I failed to find it. The Netherlands is much to many-sided to catch in one cliché. ‘The’ Dutch do not exist. </a:t>
            </a:r>
            <a:endParaRPr lang="nl-NL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quot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8429" y="1238394"/>
            <a:ext cx="8224895" cy="3220752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자유</a:t>
            </a:r>
            <a:r>
              <a:rPr lang="en-US" altLang="ko-KR" dirty="0"/>
              <a:t>, </a:t>
            </a:r>
            <a:r>
              <a:rPr lang="ko-KR" altLang="en-US" dirty="0"/>
              <a:t>관용</a:t>
            </a:r>
            <a:r>
              <a:rPr lang="en-US" altLang="ko-KR" dirty="0"/>
              <a:t>, </a:t>
            </a:r>
            <a:r>
              <a:rPr lang="ko-KR" altLang="en-US" dirty="0"/>
              <a:t>세계화 그리고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468430" y="4941168"/>
            <a:ext cx="77759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네덜란드의 경제적 부와 영화가 수 세기에 걸친 외부세계와의 긴밀한 관계 속에서 구축될 수 있었음에도 불구하고</a:t>
            </a:r>
            <a:r>
              <a:rPr lang="en-US" altLang="ko-KR" dirty="0"/>
              <a:t>, </a:t>
            </a:r>
            <a:r>
              <a:rPr lang="ko-KR" altLang="en-US" dirty="0"/>
              <a:t>오늘날에 와서</a:t>
            </a:r>
            <a:r>
              <a:rPr lang="en-US" altLang="ko-KR" dirty="0"/>
              <a:t> </a:t>
            </a:r>
            <a:r>
              <a:rPr lang="ko-KR" altLang="en-US" dirty="0"/>
              <a:t>이 외부세계가 네덜란드 정체성에 위협이 된다고 하는 것은 패러독스가 아닐 수 없다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97668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1510</TotalTime>
  <Words>2073</Words>
  <Application>Microsoft Macintosh PowerPoint</Application>
  <PresentationFormat>화면 슬라이드 쇼(4:3)</PresentationFormat>
  <Paragraphs>294</Paragraphs>
  <Slides>72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72</vt:i4>
      </vt:variant>
    </vt:vector>
  </HeadingPairs>
  <TitlesOfParts>
    <vt:vector size="81" baseType="lpstr">
      <vt:lpstr>굴림</vt:lpstr>
      <vt:lpstr>맑은 고딕</vt:lpstr>
      <vt:lpstr>HY견명조</vt:lpstr>
      <vt:lpstr>Arial</vt:lpstr>
      <vt:lpstr>Bauhaus 93</vt:lpstr>
      <vt:lpstr>Georgia</vt:lpstr>
      <vt:lpstr>Times New Roman</vt:lpstr>
      <vt:lpstr>Wingdings</vt:lpstr>
      <vt:lpstr>고구려 벽화</vt:lpstr>
      <vt:lpstr>네덜란드</vt:lpstr>
      <vt:lpstr>PowerPoint 프레젠테이션</vt:lpstr>
      <vt:lpstr>PowerPoint 프레젠테이션</vt:lpstr>
      <vt:lpstr>건축 (인천 파라다이스 시티, 강남역 GT타워, 서울로 7017, 압구정 갤러리아 백화점)</vt:lpstr>
      <vt:lpstr>네덜란드 기업들</vt:lpstr>
      <vt:lpstr>Koninklijke Luchtvaart Maatschappij</vt:lpstr>
      <vt:lpstr>Heineken Internationale</vt:lpstr>
      <vt:lpstr>PowerPoint 프레젠테이션</vt:lpstr>
      <vt:lpstr>PowerPoint 프레젠테이션</vt:lpstr>
      <vt:lpstr>PowerPoint 프레젠테이션</vt:lpstr>
      <vt:lpstr>작지만 강한 나라,네덜란드</vt:lpstr>
      <vt:lpstr>네덜란드</vt:lpstr>
      <vt:lpstr>1인당 국민소득</vt:lpstr>
      <vt:lpstr>경제지표</vt:lpstr>
      <vt:lpstr>네덜란드, 2019년 2월 기준  세계 4위 수출국</vt:lpstr>
      <vt:lpstr>PowerPoint 프레젠테이션</vt:lpstr>
      <vt:lpstr>유럽 최대의 항구, 로테르담 </vt:lpstr>
      <vt:lpstr>시사점</vt:lpstr>
      <vt:lpstr>역사적 배경</vt:lpstr>
      <vt:lpstr>역사적 배경</vt:lpstr>
      <vt:lpstr>  1585 안트베르펀의 대규모 이주민의 북부네덜란드로 유입  </vt:lpstr>
      <vt:lpstr>      17세기 네덜란드는? </vt:lpstr>
      <vt:lpstr>네덜란드 동인도회사 </vt:lpstr>
      <vt:lpstr>VOC</vt:lpstr>
      <vt:lpstr>암스테르담</vt:lpstr>
      <vt:lpstr>근대적 사업 경영법과 관리법</vt:lpstr>
      <vt:lpstr>PowerPoint 프레젠테이션</vt:lpstr>
      <vt:lpstr>튤립</vt:lpstr>
      <vt:lpstr>튤립광기 Tulipomania</vt:lpstr>
      <vt:lpstr>셈페르 아우구스투스 (영원한 황제)</vt:lpstr>
      <vt:lpstr>튤립 한 송이로 얻을 수 있는 것들  1636년 12월 </vt:lpstr>
      <vt:lpstr>PowerPoint 프레젠테이션</vt:lpstr>
      <vt:lpstr>PowerPoint 프레젠테이션</vt:lpstr>
      <vt:lpstr>바보들을 실은 플로라의 수레  Flora's mallewagen. (Hendrik Gerritsz Pot, 1636-7)</vt:lpstr>
      <vt:lpstr>물과의 싸움</vt:lpstr>
      <vt:lpstr>베임스터 호수</vt:lpstr>
      <vt:lpstr>PowerPoint 프레젠테이션</vt:lpstr>
      <vt:lpstr>아프슬라위트 댐 (Afsluitdijk)</vt:lpstr>
      <vt:lpstr>1953년 대홍수</vt:lpstr>
      <vt:lpstr>델타사업(Delta werken)</vt:lpstr>
      <vt:lpstr>마스란트 댐(방벽)</vt:lpstr>
      <vt:lpstr>Canal Ring  (Amsterdam)</vt:lpstr>
      <vt:lpstr>“God created the world but the Dutch created Holland”</vt:lpstr>
      <vt:lpstr>폴더 모델(Polder Model)</vt:lpstr>
      <vt:lpstr>스케이트의 나라? </vt:lpstr>
      <vt:lpstr>겨울풍경, Pieter Bruegel de Oude (1565)</vt:lpstr>
      <vt:lpstr>PowerPoint 프레젠테이션</vt:lpstr>
      <vt:lpstr>PowerPoint 프레젠테이션</vt:lpstr>
      <vt:lpstr>히딩크의 리더십</vt:lpstr>
      <vt:lpstr>PowerPoint 프레젠테이션</vt:lpstr>
      <vt:lpstr>규제 없앤 로테르담, 자율주행 1억km 성공  (2019-8-7)</vt:lpstr>
      <vt:lpstr>에인트호번. Brainport</vt:lpstr>
      <vt:lpstr>관용 (Tolerance)의 나라</vt:lpstr>
      <vt:lpstr>세계최초 안락사 합법화</vt:lpstr>
      <vt:lpstr>Amsterdam Gay Pride </vt:lpstr>
      <vt:lpstr>네덜란드의 매춘 허용</vt:lpstr>
      <vt:lpstr>네덜란드의 마약 허용</vt:lpstr>
      <vt:lpstr>세계최초 동성결혼 합법화</vt:lpstr>
      <vt:lpstr>네덜란드 법원,  남녀 아닌 '제3의 성' 첫 인정 </vt:lpstr>
      <vt:lpstr> “The Tolerant Nation”  </vt:lpstr>
      <vt:lpstr>경계허물기. 관용 </vt:lpstr>
      <vt:lpstr>케어팜, 스마트팜</vt:lpstr>
      <vt:lpstr>감사합니다! </vt:lpstr>
      <vt:lpstr>Pim Fortuyn (2001/02) </vt:lpstr>
      <vt:lpstr>PowerPoint 프레젠테이션</vt:lpstr>
      <vt:lpstr>May 6, 2002 :  murder of Pim Fortuyn </vt:lpstr>
      <vt:lpstr> Nov. 2, 2004 :  murder of Theo van Gogh </vt:lpstr>
      <vt:lpstr> Submission (Part I) </vt:lpstr>
      <vt:lpstr> Geert Wilders: Party for Freedom (PVV, 2006) </vt:lpstr>
      <vt:lpstr> Dutch Muslim / Muslim Dutch woman </vt:lpstr>
      <vt:lpstr>‘Dutch’ Identity? </vt:lpstr>
      <vt:lpstr>자유, 관용, 세계화 그리고…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Immigration, Diversity, and Public Debates</dc:title>
  <dc:creator>sec</dc:creator>
  <cp:lastModifiedBy>J Moon</cp:lastModifiedBy>
  <cp:revision>77</cp:revision>
  <dcterms:created xsi:type="dcterms:W3CDTF">2015-09-22T13:42:00Z</dcterms:created>
  <dcterms:modified xsi:type="dcterms:W3CDTF">2019-08-22T06:30:10Z</dcterms:modified>
</cp:coreProperties>
</file>