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2"/>
  </p:notesMasterIdLst>
  <p:sldIdLst>
    <p:sldId id="256" r:id="rId2"/>
    <p:sldId id="257" r:id="rId3"/>
    <p:sldId id="266" r:id="rId4"/>
    <p:sldId id="327" r:id="rId5"/>
    <p:sldId id="329" r:id="rId6"/>
    <p:sldId id="357" r:id="rId7"/>
    <p:sldId id="421" r:id="rId8"/>
    <p:sldId id="358" r:id="rId9"/>
    <p:sldId id="359" r:id="rId10"/>
    <p:sldId id="271" r:id="rId11"/>
    <p:sldId id="335" r:id="rId12"/>
    <p:sldId id="361" r:id="rId13"/>
    <p:sldId id="362" r:id="rId14"/>
    <p:sldId id="363" r:id="rId15"/>
    <p:sldId id="366" r:id="rId16"/>
    <p:sldId id="368" r:id="rId17"/>
    <p:sldId id="364" r:id="rId18"/>
    <p:sldId id="367" r:id="rId19"/>
    <p:sldId id="369" r:id="rId20"/>
    <p:sldId id="371" r:id="rId21"/>
    <p:sldId id="370" r:id="rId22"/>
    <p:sldId id="372" r:id="rId23"/>
    <p:sldId id="373" r:id="rId24"/>
    <p:sldId id="374" r:id="rId25"/>
    <p:sldId id="380" r:id="rId26"/>
    <p:sldId id="381" r:id="rId27"/>
    <p:sldId id="382" r:id="rId28"/>
    <p:sldId id="383" r:id="rId29"/>
    <p:sldId id="376" r:id="rId30"/>
    <p:sldId id="375" r:id="rId31"/>
    <p:sldId id="377" r:id="rId32"/>
    <p:sldId id="379" r:id="rId33"/>
    <p:sldId id="384" r:id="rId34"/>
    <p:sldId id="385" r:id="rId35"/>
    <p:sldId id="386" r:id="rId36"/>
    <p:sldId id="387" r:id="rId37"/>
    <p:sldId id="388" r:id="rId38"/>
    <p:sldId id="389" r:id="rId39"/>
    <p:sldId id="378" r:id="rId40"/>
    <p:sldId id="393" r:id="rId41"/>
    <p:sldId id="390" r:id="rId42"/>
    <p:sldId id="392" r:id="rId43"/>
    <p:sldId id="394" r:id="rId44"/>
    <p:sldId id="398" r:id="rId45"/>
    <p:sldId id="395" r:id="rId46"/>
    <p:sldId id="396" r:id="rId47"/>
    <p:sldId id="397" r:id="rId48"/>
    <p:sldId id="399" r:id="rId49"/>
    <p:sldId id="400" r:id="rId50"/>
    <p:sldId id="401" r:id="rId51"/>
    <p:sldId id="402" r:id="rId52"/>
    <p:sldId id="403" r:id="rId53"/>
    <p:sldId id="404" r:id="rId54"/>
    <p:sldId id="405" r:id="rId55"/>
    <p:sldId id="406" r:id="rId56"/>
    <p:sldId id="407" r:id="rId57"/>
    <p:sldId id="408" r:id="rId58"/>
    <p:sldId id="409" r:id="rId59"/>
    <p:sldId id="410" r:id="rId60"/>
    <p:sldId id="411" r:id="rId61"/>
    <p:sldId id="412" r:id="rId62"/>
    <p:sldId id="413" r:id="rId63"/>
    <p:sldId id="414" r:id="rId64"/>
    <p:sldId id="415" r:id="rId65"/>
    <p:sldId id="422" r:id="rId66"/>
    <p:sldId id="416" r:id="rId67"/>
    <p:sldId id="417" r:id="rId68"/>
    <p:sldId id="418" r:id="rId69"/>
    <p:sldId id="419" r:id="rId70"/>
    <p:sldId id="420" r:id="rId71"/>
  </p:sldIdLst>
  <p:sldSz cx="10080625" cy="719931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17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4599F94E-CEE6-441E-89CC-EB005ECD8F06}">
      <a14:m xmlns:a14="http://schemas.microsoft.com/office/drawing/2010/main">
        <m:mathPr xmlns:m="http://schemas.openxmlformats.org/officeDocument/2006/math">
          <m:brkBin m:val="before"/>
          <m:brkBinSub m:val="--"/>
        </m:mathPr>
      </a14:m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08" autoAdjust="0"/>
    <p:restoredTop sz="94628" autoAdjust="0"/>
  </p:normalViewPr>
  <p:slideViewPr>
    <p:cSldViewPr>
      <p:cViewPr varScale="1">
        <p:scale>
          <a:sx n="102" d="100"/>
          <a:sy n="102" d="100"/>
        </p:scale>
        <p:origin x="-20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8" d="100"/>
          <a:sy n="58" d="100"/>
        </p:scale>
        <p:origin x="-3235" y="-8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E577A4-10AE-4582-A693-A6BEB055DEBE}" type="datetimeFigureOut">
              <a:rPr lang="ko-KR" altLang="en-US" smtClean="0"/>
              <a:pPr/>
              <a:t>2017-07-20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54100" y="1241425"/>
            <a:ext cx="46894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9FECB7-87A5-4FF1-BD73-F33908DB834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2778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2392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35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8634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49840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5612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5612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5612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5612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56128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0462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046210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69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FECB7-87A5-4FF1-BD73-F33908DB8340}" type="slidenum">
              <a:rPr lang="ko-KR" altLang="en-US" smtClean="0"/>
              <a:pPr/>
              <a:t>70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12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3" Type="http://schemas.openxmlformats.org/officeDocument/2006/relationships/image" Target="../media/image3.jpeg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10" Type="http://schemas.openxmlformats.org/officeDocument/2006/relationships/image" Target="../media/image11.gif"/><Relationship Id="rId4" Type="http://schemas.openxmlformats.org/officeDocument/2006/relationships/image" Target="../media/image5.png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4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5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6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8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7400" y="0"/>
            <a:ext cx="5482602" cy="7199998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609600" y="1689100"/>
            <a:ext cx="7211911" cy="163634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6200"/>
              </a:lnSpc>
              <a:tabLst/>
            </a:pPr>
            <a:r>
              <a:rPr lang="en-US" altLang="ko-KR" sz="4800" b="1" dirty="0" smtClean="0">
                <a:solidFill>
                  <a:srgbClr val="007087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맑은 고딕" pitchFamily="18" charset="0"/>
              </a:rPr>
              <a:t>CGE </a:t>
            </a:r>
            <a:r>
              <a:rPr lang="ko-KR" altLang="en-US" sz="4800" b="1" dirty="0" smtClean="0">
                <a:solidFill>
                  <a:srgbClr val="007087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맑은 고딕" pitchFamily="18" charset="0"/>
              </a:rPr>
              <a:t>모형에</a:t>
            </a:r>
            <a:r>
              <a:rPr lang="en-US" altLang="ko-KR" sz="4800" b="1" dirty="0" smtClean="0">
                <a:solidFill>
                  <a:srgbClr val="007087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맑은 고딕" pitchFamily="18" charset="0"/>
              </a:rPr>
              <a:t> </a:t>
            </a:r>
            <a:r>
              <a:rPr lang="ko-KR" altLang="en-US" sz="4800" b="1" dirty="0" smtClean="0">
                <a:solidFill>
                  <a:srgbClr val="007087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맑은 고딕" pitchFamily="18" charset="0"/>
              </a:rPr>
              <a:t>기반한 </a:t>
            </a:r>
            <a:endParaRPr lang="en-US" altLang="ko-KR" sz="4800" b="1" dirty="0" smtClean="0">
              <a:solidFill>
                <a:srgbClr val="007087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맑은 고딕" pitchFamily="18" charset="0"/>
            </a:endParaRPr>
          </a:p>
          <a:p>
            <a:pPr>
              <a:lnSpc>
                <a:spcPts val="6200"/>
              </a:lnSpc>
              <a:tabLst/>
            </a:pPr>
            <a:r>
              <a:rPr lang="ko-KR" altLang="en-US" sz="4800" b="1" dirty="0" smtClean="0">
                <a:solidFill>
                  <a:srgbClr val="007087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맑은 고딕" pitchFamily="18" charset="0"/>
              </a:rPr>
              <a:t>조세∙재정 정책의 효과분석</a:t>
            </a:r>
            <a:endParaRPr lang="en-US" altLang="zh-CN" sz="4800" b="1" dirty="0">
              <a:solidFill>
                <a:srgbClr val="007087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맑은 고딕" pitchFamily="18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609600" y="5733256"/>
            <a:ext cx="4158190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/>
            </a:pPr>
            <a:r>
              <a:rPr lang="ko-KR" altLang="en-US" sz="3000" b="1" dirty="0" smtClean="0">
                <a:solidFill>
                  <a:srgbClr val="007087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맑은 고딕" pitchFamily="18" charset="0"/>
              </a:rPr>
              <a:t>조경엽</a:t>
            </a:r>
            <a:r>
              <a:rPr lang="en-US" altLang="ko-KR" sz="3000" b="1" dirty="0" smtClean="0">
                <a:solidFill>
                  <a:srgbClr val="007087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맑은 고딕" pitchFamily="18" charset="0"/>
              </a:rPr>
              <a:t>, </a:t>
            </a:r>
            <a:r>
              <a:rPr lang="ko-KR" altLang="en-US" sz="3000" b="1" dirty="0" smtClean="0">
                <a:solidFill>
                  <a:srgbClr val="007087"/>
                </a:solidFill>
                <a:latin typeface="HY울릉도M" panose="02030600000101010101" pitchFamily="18" charset="-127"/>
                <a:ea typeface="HY울릉도M" panose="02030600000101010101" pitchFamily="18" charset="-127"/>
                <a:cs typeface="맑은 고딕" pitchFamily="18" charset="0"/>
              </a:rPr>
              <a:t>한국경제연구원 </a:t>
            </a:r>
            <a:endParaRPr lang="en-US" altLang="zh-CN" sz="3000" b="1" dirty="0" smtClean="0">
              <a:solidFill>
                <a:srgbClr val="007087"/>
              </a:solidFill>
              <a:latin typeface="HY울릉도M" panose="02030600000101010101" pitchFamily="18" charset="-127"/>
              <a:ea typeface="HY울릉도M" panose="02030600000101010101" pitchFamily="18" charset="-127"/>
              <a:cs typeface="맑은 고딕" pitchFamily="18" charset="0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3440112" y="4590256"/>
            <a:ext cx="1381789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/>
            </a:pPr>
            <a:r>
              <a:rPr lang="en-US" altLang="zh-CN" sz="3000" b="1" dirty="0" smtClean="0">
                <a:solidFill>
                  <a:srgbClr val="007087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맑은 고딕" pitchFamily="18" charset="0"/>
              </a:rPr>
              <a:t>2017. 7.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2304008" y="2033488"/>
            <a:ext cx="5611540" cy="54000"/>
          </a:xfrm>
          <a:custGeom>
            <a:avLst/>
            <a:gdLst>
              <a:gd name="connsiteX0" fmla="*/ 12700 w 5251500"/>
              <a:gd name="connsiteY0" fmla="*/ 0 h 54000"/>
              <a:gd name="connsiteX1" fmla="*/ 0 w 5251500"/>
              <a:gd name="connsiteY1" fmla="*/ 12700 h 54000"/>
              <a:gd name="connsiteX2" fmla="*/ 0 w 5251500"/>
              <a:gd name="connsiteY2" fmla="*/ 41300 h 54000"/>
              <a:gd name="connsiteX3" fmla="*/ 12700 w 5251500"/>
              <a:gd name="connsiteY3" fmla="*/ 54000 h 54000"/>
              <a:gd name="connsiteX4" fmla="*/ 5238800 w 5251500"/>
              <a:gd name="connsiteY4" fmla="*/ 54000 h 54000"/>
              <a:gd name="connsiteX5" fmla="*/ 5251500 w 5251500"/>
              <a:gd name="connsiteY5" fmla="*/ 41300 h 54000"/>
              <a:gd name="connsiteX6" fmla="*/ 5251500 w 5251500"/>
              <a:gd name="connsiteY6" fmla="*/ 12700 h 54000"/>
              <a:gd name="connsiteX7" fmla="*/ 5238800 w 5251500"/>
              <a:gd name="connsiteY7" fmla="*/ 0 h 54000"/>
              <a:gd name="connsiteX8" fmla="*/ 12700 w 5251500"/>
              <a:gd name="connsiteY8" fmla="*/ 0 h 54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5251500" h="54000">
                <a:moveTo>
                  <a:pt x="12700" y="0"/>
                </a:moveTo>
                <a:cubicBezTo>
                  <a:pt x="12700" y="0"/>
                  <a:pt x="0" y="0"/>
                  <a:pt x="0" y="12700"/>
                </a:cubicBezTo>
                <a:lnTo>
                  <a:pt x="0" y="41300"/>
                </a:lnTo>
                <a:cubicBezTo>
                  <a:pt x="0" y="41300"/>
                  <a:pt x="0" y="54000"/>
                  <a:pt x="12700" y="54000"/>
                </a:cubicBezTo>
                <a:lnTo>
                  <a:pt x="5238800" y="54000"/>
                </a:lnTo>
                <a:cubicBezTo>
                  <a:pt x="5238800" y="54000"/>
                  <a:pt x="5251500" y="54000"/>
                  <a:pt x="5251500" y="41300"/>
                </a:cubicBezTo>
                <a:lnTo>
                  <a:pt x="5251500" y="12700"/>
                </a:lnTo>
                <a:cubicBezTo>
                  <a:pt x="5251500" y="12700"/>
                  <a:pt x="5251500" y="0"/>
                  <a:pt x="5238800" y="0"/>
                </a:cubicBezTo>
                <a:lnTo>
                  <a:pt x="12700" y="0"/>
                </a:lnTo>
              </a:path>
            </a:pathLst>
          </a:custGeom>
          <a:solidFill>
            <a:srgbClr val="00708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287712" y="1355725"/>
            <a:ext cx="3665683" cy="54630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00"/>
              </a:lnSpc>
              <a:tabLst/>
            </a:pPr>
            <a:r>
              <a:rPr lang="en-US" altLang="zh-CN" sz="3600" b="1" dirty="0" smtClean="0">
                <a:solidFill>
                  <a:srgbClr val="007087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Table </a:t>
            </a:r>
            <a:r>
              <a:rPr lang="en-US" altLang="zh-CN" sz="3600" b="1" smtClean="0">
                <a:solidFill>
                  <a:srgbClr val="007087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of Content</a:t>
            </a:r>
            <a:endParaRPr lang="en-US" altLang="zh-CN" sz="3600" b="1" dirty="0" smtClean="0">
              <a:solidFill>
                <a:srgbClr val="007087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2302893" y="2519536"/>
            <a:ext cx="4602128" cy="45653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200"/>
              </a:lnSpc>
              <a:tabLst/>
            </a:pPr>
            <a:r>
              <a:rPr lang="en-US" altLang="zh-CN" sz="3000" b="1" dirty="0" smtClean="0">
                <a:solidFill>
                  <a:srgbClr val="4F4C4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I.</a:t>
            </a:r>
            <a:r>
              <a:rPr lang="en-US" altLang="zh-CN" sz="3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</a:t>
            </a:r>
            <a:r>
              <a:rPr lang="en-US" altLang="zh-CN" sz="3000" b="1" dirty="0" smtClean="0">
                <a:solidFill>
                  <a:srgbClr val="4F4C4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CGE </a:t>
            </a:r>
            <a:r>
              <a:rPr lang="ko-KR" altLang="en-US" sz="3000" b="1" dirty="0" smtClean="0">
                <a:solidFill>
                  <a:srgbClr val="4F4C4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모형의 개괄</a:t>
            </a:r>
            <a:endParaRPr lang="en-US" altLang="zh-CN" sz="3000" b="1" dirty="0" smtClean="0">
              <a:solidFill>
                <a:srgbClr val="4F4C4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2254746" y="3256136"/>
            <a:ext cx="6184342" cy="45653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200"/>
              </a:lnSpc>
              <a:tabLst/>
            </a:pPr>
            <a:r>
              <a:rPr lang="en-US" altLang="zh-CN" sz="3000" b="1" dirty="0" smtClean="0">
                <a:solidFill>
                  <a:srgbClr val="4F4C4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II.</a:t>
            </a:r>
            <a:r>
              <a:rPr lang="en-US" altLang="zh-CN" sz="3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</a:t>
            </a:r>
            <a:r>
              <a:rPr lang="ko-KR" altLang="en-US" sz="3000" b="1" dirty="0" smtClean="0">
                <a:solidFill>
                  <a:srgbClr val="4F4C4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조세정책 평가 모형과 효과분석</a:t>
            </a:r>
            <a:endParaRPr lang="en-US" altLang="zh-CN" sz="3000" b="1" dirty="0">
              <a:solidFill>
                <a:srgbClr val="4F4C4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2232000" y="4007217"/>
            <a:ext cx="6207087" cy="45653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200"/>
              </a:lnSpc>
              <a:tabLst/>
            </a:pPr>
            <a:r>
              <a:rPr lang="en-US" altLang="zh-CN" sz="3000" b="1" dirty="0" smtClean="0">
                <a:solidFill>
                  <a:srgbClr val="4F4C4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III.</a:t>
            </a:r>
            <a:r>
              <a:rPr lang="en-US" altLang="zh-CN" sz="3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</a:t>
            </a:r>
            <a:r>
              <a:rPr lang="ko-KR" altLang="en-US" sz="3000" b="1" dirty="0" smtClean="0">
                <a:solidFill>
                  <a:srgbClr val="4F4C4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재정정책 평가 </a:t>
            </a:r>
            <a:r>
              <a:rPr lang="ko-KR" altLang="en-US" sz="3000" b="1" dirty="0">
                <a:solidFill>
                  <a:srgbClr val="4F4C4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모형과 효과분석</a:t>
            </a:r>
            <a:endParaRPr lang="en-US" altLang="zh-CN" sz="3000" b="1" dirty="0">
              <a:solidFill>
                <a:srgbClr val="4F4C4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7199998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54112" y="2761456"/>
            <a:ext cx="4336123" cy="713016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200"/>
              </a:lnSpc>
              <a:tabLst/>
            </a:pPr>
            <a:r>
              <a:rPr lang="en-US" altLang="zh-CN" sz="4800" b="1" dirty="0" smtClean="0">
                <a:solidFill>
                  <a:srgbClr val="2688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맑은 고딕" pitchFamily="18" charset="0"/>
              </a:rPr>
              <a:t>I.</a:t>
            </a:r>
            <a:r>
              <a:rPr lang="en-US" altLang="zh-CN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 CGE </a:t>
            </a:r>
            <a:r>
              <a:rPr lang="ko-KR" altLang="en-US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모형</a:t>
            </a:r>
            <a:r>
              <a:rPr lang="en-US" altLang="ko-KR" sz="4800" b="1" dirty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 </a:t>
            </a:r>
            <a:r>
              <a:rPr lang="ko-KR" altLang="en-US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개괄</a:t>
            </a:r>
            <a:endParaRPr lang="en-US" altLang="zh-CN" sz="4800" b="1" dirty="0" smtClean="0">
              <a:latin typeface="HY헤드라인M" panose="02030600000101010101" pitchFamily="18" charset="-127"/>
              <a:ea typeface="HY헤드라인M" panose="02030600000101010101" pitchFamily="18" charset="-127"/>
              <a:cs typeface="맑은 고딕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252571" y="2087489"/>
            <a:ext cx="2348648" cy="2070030"/>
          </a:xfrm>
          <a:custGeom>
            <a:avLst/>
            <a:gdLst>
              <a:gd name="connsiteX0" fmla="*/ 152400 w 3428543"/>
              <a:gd name="connsiteY0" fmla="*/ 0 h 3056153"/>
              <a:gd name="connsiteX1" fmla="*/ 0 w 3428543"/>
              <a:gd name="connsiteY1" fmla="*/ 152400 h 3056153"/>
              <a:gd name="connsiteX2" fmla="*/ 0 w 3428543"/>
              <a:gd name="connsiteY2" fmla="*/ 2903753 h 3056153"/>
              <a:gd name="connsiteX3" fmla="*/ 152400 w 3428543"/>
              <a:gd name="connsiteY3" fmla="*/ 3056153 h 3056153"/>
              <a:gd name="connsiteX4" fmla="*/ 3276143 w 3428543"/>
              <a:gd name="connsiteY4" fmla="*/ 3056153 h 3056153"/>
              <a:gd name="connsiteX5" fmla="*/ 3428543 w 3428543"/>
              <a:gd name="connsiteY5" fmla="*/ 2903753 h 3056153"/>
              <a:gd name="connsiteX6" fmla="*/ 3428543 w 3428543"/>
              <a:gd name="connsiteY6" fmla="*/ 152400 h 3056153"/>
              <a:gd name="connsiteX7" fmla="*/ 3276143 w 3428543"/>
              <a:gd name="connsiteY7" fmla="*/ 0 h 3056153"/>
              <a:gd name="connsiteX8" fmla="*/ 152400 w 3428543"/>
              <a:gd name="connsiteY8" fmla="*/ 0 h 30561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3428543" h="3056153">
                <a:moveTo>
                  <a:pt x="152400" y="0"/>
                </a:moveTo>
                <a:cubicBezTo>
                  <a:pt x="152400" y="0"/>
                  <a:pt x="0" y="0"/>
                  <a:pt x="0" y="152400"/>
                </a:cubicBezTo>
                <a:lnTo>
                  <a:pt x="0" y="2903753"/>
                </a:lnTo>
                <a:cubicBezTo>
                  <a:pt x="0" y="2903753"/>
                  <a:pt x="0" y="3056153"/>
                  <a:pt x="152400" y="3056153"/>
                </a:cubicBezTo>
                <a:lnTo>
                  <a:pt x="3276143" y="3056153"/>
                </a:lnTo>
                <a:cubicBezTo>
                  <a:pt x="3276143" y="3056153"/>
                  <a:pt x="3428543" y="3056153"/>
                  <a:pt x="3428543" y="2903753"/>
                </a:cubicBezTo>
                <a:lnTo>
                  <a:pt x="3428543" y="152400"/>
                </a:lnTo>
                <a:cubicBezTo>
                  <a:pt x="3428543" y="152400"/>
                  <a:pt x="3428543" y="0"/>
                  <a:pt x="3276143" y="0"/>
                </a:cubicBezTo>
                <a:lnTo>
                  <a:pt x="152400" y="0"/>
                </a:lnTo>
              </a:path>
            </a:pathLst>
          </a:custGeom>
          <a:solidFill>
            <a:srgbClr val="E4EE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6" name="Freeform 3"/>
          <p:cNvSpPr/>
          <p:nvPr/>
        </p:nvSpPr>
        <p:spPr>
          <a:xfrm>
            <a:off x="287785" y="1079377"/>
            <a:ext cx="4896543" cy="720080"/>
          </a:xfrm>
          <a:custGeom>
            <a:avLst/>
            <a:gdLst>
              <a:gd name="connsiteX0" fmla="*/ 179997 w 9209443"/>
              <a:gd name="connsiteY0" fmla="*/ 0 h 904925"/>
              <a:gd name="connsiteX1" fmla="*/ 0 w 9209443"/>
              <a:gd name="connsiteY1" fmla="*/ 179997 h 904925"/>
              <a:gd name="connsiteX2" fmla="*/ 0 w 9209443"/>
              <a:gd name="connsiteY2" fmla="*/ 724928 h 904925"/>
              <a:gd name="connsiteX3" fmla="*/ 179997 w 9209443"/>
              <a:gd name="connsiteY3" fmla="*/ 904925 h 904925"/>
              <a:gd name="connsiteX4" fmla="*/ 9029446 w 9209443"/>
              <a:gd name="connsiteY4" fmla="*/ 904925 h 904925"/>
              <a:gd name="connsiteX5" fmla="*/ 9209443 w 9209443"/>
              <a:gd name="connsiteY5" fmla="*/ 724928 h 904925"/>
              <a:gd name="connsiteX6" fmla="*/ 9209443 w 9209443"/>
              <a:gd name="connsiteY6" fmla="*/ 179997 h 904925"/>
              <a:gd name="connsiteX7" fmla="*/ 9029446 w 9209443"/>
              <a:gd name="connsiteY7" fmla="*/ 0 h 904925"/>
              <a:gd name="connsiteX8" fmla="*/ 179997 w 9209443"/>
              <a:gd name="connsiteY8" fmla="*/ 0 h 90492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9443" h="904925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724928"/>
                </a:lnTo>
                <a:cubicBezTo>
                  <a:pt x="0" y="724928"/>
                  <a:pt x="0" y="904925"/>
                  <a:pt x="179997" y="904925"/>
                </a:cubicBezTo>
                <a:lnTo>
                  <a:pt x="9029446" y="904925"/>
                </a:lnTo>
                <a:cubicBezTo>
                  <a:pt x="9029446" y="904925"/>
                  <a:pt x="9209443" y="904925"/>
                  <a:pt x="9209443" y="724928"/>
                </a:cubicBezTo>
                <a:lnTo>
                  <a:pt x="9209443" y="179997"/>
                </a:lnTo>
                <a:cubicBezTo>
                  <a:pt x="9209443" y="179997"/>
                  <a:pt x="9209443" y="0"/>
                  <a:pt x="9029446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latin typeface="맑은 고딕" panose="020B0503020000020004" pitchFamily="50" charset="-127"/>
                <a:ea typeface="돋움" pitchFamily="50" charset="-127"/>
              </a:rPr>
              <a:t>What is CGE ?</a:t>
            </a:r>
            <a:endParaRPr lang="zh-CN" altLang="en-US" sz="28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1064" name="TextBox 1"/>
          <p:cNvSpPr txBox="1"/>
          <p:nvPr/>
        </p:nvSpPr>
        <p:spPr>
          <a:xfrm>
            <a:off x="359792" y="180920"/>
            <a:ext cx="9558085" cy="61042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4400"/>
              </a:lnSpc>
              <a:tabLst>
                <a:tab pos="1244600" algn="l"/>
                <a:tab pos="2273300" algn="l"/>
              </a:tabLst>
            </a:pPr>
            <a:r>
              <a:rPr lang="en-US" altLang="zh-CN" sz="36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CGE(</a:t>
            </a:r>
            <a:r>
              <a:rPr lang="en-US" altLang="zh-CN" sz="36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C</a:t>
            </a:r>
            <a:r>
              <a:rPr lang="en-US" altLang="ko-KR" sz="36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omputable General Equilibrium) </a:t>
            </a:r>
            <a:r>
              <a:rPr lang="ko-KR" altLang="en-US" sz="36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모형</a:t>
            </a:r>
            <a:endParaRPr lang="en-US" altLang="zh-CN" sz="3600" dirty="0" smtClean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72" name="TextBox 1"/>
          <p:cNvSpPr txBox="1"/>
          <p:nvPr/>
        </p:nvSpPr>
        <p:spPr>
          <a:xfrm>
            <a:off x="291871" y="2141294"/>
            <a:ext cx="2309348" cy="46756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800"/>
              </a:lnSpc>
              <a:tabLst/>
            </a:pPr>
            <a:r>
              <a:rPr lang="en-US" altLang="zh-CN" sz="2000" b="1" dirty="0" smtClean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General Model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4953000" y="6794500"/>
            <a:ext cx="84960" cy="223972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</a:t>
            </a:r>
          </a:p>
        </p:txBody>
      </p:sp>
      <p:sp>
        <p:nvSpPr>
          <p:cNvPr id="83" name="TextBox 1"/>
          <p:cNvSpPr txBox="1"/>
          <p:nvPr/>
        </p:nvSpPr>
        <p:spPr>
          <a:xfrm>
            <a:off x="291870" y="2645349"/>
            <a:ext cx="2309349" cy="1154162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ct val="150000"/>
              </a:lnSpc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경제 전체의 경제행위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>
              <a:lnSpc>
                <a:spcPct val="150000"/>
              </a:lnSpc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경제주체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4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생산자</a:t>
            </a:r>
            <a:r>
              <a:rPr lang="en-US" altLang="ko-KR" sz="14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</a:t>
            </a:r>
            <a:r>
              <a:rPr lang="ko-KR" altLang="en-US" sz="14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소비자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 </a:t>
            </a:r>
          </a:p>
          <a:p>
            <a:pPr>
              <a:lnSpc>
                <a:spcPct val="150000"/>
              </a:lnSpc>
              <a:tabLst/>
            </a:pPr>
            <a:r>
              <a:rPr lang="en-US" altLang="ko-KR" sz="1600" b="1" dirty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생산 및 요소시장  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90" name="Freeform 3"/>
          <p:cNvSpPr/>
          <p:nvPr/>
        </p:nvSpPr>
        <p:spPr>
          <a:xfrm>
            <a:off x="2736056" y="2087488"/>
            <a:ext cx="2448272" cy="2084169"/>
          </a:xfrm>
          <a:custGeom>
            <a:avLst/>
            <a:gdLst>
              <a:gd name="connsiteX0" fmla="*/ 152400 w 3428543"/>
              <a:gd name="connsiteY0" fmla="*/ 0 h 3056153"/>
              <a:gd name="connsiteX1" fmla="*/ 0 w 3428543"/>
              <a:gd name="connsiteY1" fmla="*/ 152400 h 3056153"/>
              <a:gd name="connsiteX2" fmla="*/ 0 w 3428543"/>
              <a:gd name="connsiteY2" fmla="*/ 2903753 h 3056153"/>
              <a:gd name="connsiteX3" fmla="*/ 152400 w 3428543"/>
              <a:gd name="connsiteY3" fmla="*/ 3056153 h 3056153"/>
              <a:gd name="connsiteX4" fmla="*/ 3276143 w 3428543"/>
              <a:gd name="connsiteY4" fmla="*/ 3056153 h 3056153"/>
              <a:gd name="connsiteX5" fmla="*/ 3428543 w 3428543"/>
              <a:gd name="connsiteY5" fmla="*/ 2903753 h 3056153"/>
              <a:gd name="connsiteX6" fmla="*/ 3428543 w 3428543"/>
              <a:gd name="connsiteY6" fmla="*/ 152400 h 3056153"/>
              <a:gd name="connsiteX7" fmla="*/ 3276143 w 3428543"/>
              <a:gd name="connsiteY7" fmla="*/ 0 h 3056153"/>
              <a:gd name="connsiteX8" fmla="*/ 152400 w 3428543"/>
              <a:gd name="connsiteY8" fmla="*/ 0 h 30561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3428543" h="3056153">
                <a:moveTo>
                  <a:pt x="152400" y="0"/>
                </a:moveTo>
                <a:cubicBezTo>
                  <a:pt x="152400" y="0"/>
                  <a:pt x="0" y="0"/>
                  <a:pt x="0" y="152400"/>
                </a:cubicBezTo>
                <a:lnTo>
                  <a:pt x="0" y="2903753"/>
                </a:lnTo>
                <a:cubicBezTo>
                  <a:pt x="0" y="2903753"/>
                  <a:pt x="0" y="3056153"/>
                  <a:pt x="152400" y="3056153"/>
                </a:cubicBezTo>
                <a:lnTo>
                  <a:pt x="3276143" y="3056153"/>
                </a:lnTo>
                <a:cubicBezTo>
                  <a:pt x="3276143" y="3056153"/>
                  <a:pt x="3428543" y="3056153"/>
                  <a:pt x="3428543" y="2903753"/>
                </a:cubicBezTo>
                <a:lnTo>
                  <a:pt x="3428543" y="152400"/>
                </a:lnTo>
                <a:cubicBezTo>
                  <a:pt x="3428543" y="152400"/>
                  <a:pt x="3428543" y="0"/>
                  <a:pt x="3276143" y="0"/>
                </a:cubicBezTo>
                <a:lnTo>
                  <a:pt x="152400" y="0"/>
                </a:lnTo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91" name="TextBox 1"/>
          <p:cNvSpPr txBox="1"/>
          <p:nvPr/>
        </p:nvSpPr>
        <p:spPr>
          <a:xfrm>
            <a:off x="2808064" y="2141294"/>
            <a:ext cx="2448272" cy="46756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ko-KR" sz="2000" b="1" dirty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Equilibrium</a:t>
            </a:r>
            <a:r>
              <a:rPr lang="ko-KR" altLang="en-US" sz="2000" b="1" dirty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2000" b="1" dirty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Model</a:t>
            </a:r>
            <a:endParaRPr lang="en-US" altLang="zh-CN" sz="2000" b="1" dirty="0">
              <a:solidFill>
                <a:srgbClr val="CD178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92" name="TextBox 1"/>
          <p:cNvSpPr txBox="1"/>
          <p:nvPr/>
        </p:nvSpPr>
        <p:spPr>
          <a:xfrm>
            <a:off x="2812428" y="2645349"/>
            <a:ext cx="2299892" cy="152349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ct val="150000"/>
              </a:lnSpc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비용최소화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이윤극대화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>
              <a:lnSpc>
                <a:spcPct val="150000"/>
              </a:lnSpc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 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시장청산 조건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>
              <a:lnSpc>
                <a:spcPct val="150000"/>
              </a:lnSpc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 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영의 이윤 조건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>
              <a:lnSpc>
                <a:spcPct val="150000"/>
              </a:lnSpc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 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소득균등 조건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96" name="Freeform 3"/>
          <p:cNvSpPr/>
          <p:nvPr/>
        </p:nvSpPr>
        <p:spPr>
          <a:xfrm>
            <a:off x="248246" y="4301367"/>
            <a:ext cx="2352973" cy="2059954"/>
          </a:xfrm>
          <a:custGeom>
            <a:avLst/>
            <a:gdLst>
              <a:gd name="connsiteX0" fmla="*/ 152400 w 3428543"/>
              <a:gd name="connsiteY0" fmla="*/ 0 h 3056153"/>
              <a:gd name="connsiteX1" fmla="*/ 0 w 3428543"/>
              <a:gd name="connsiteY1" fmla="*/ 152400 h 3056153"/>
              <a:gd name="connsiteX2" fmla="*/ 0 w 3428543"/>
              <a:gd name="connsiteY2" fmla="*/ 2903753 h 3056153"/>
              <a:gd name="connsiteX3" fmla="*/ 152400 w 3428543"/>
              <a:gd name="connsiteY3" fmla="*/ 3056153 h 3056153"/>
              <a:gd name="connsiteX4" fmla="*/ 3276143 w 3428543"/>
              <a:gd name="connsiteY4" fmla="*/ 3056153 h 3056153"/>
              <a:gd name="connsiteX5" fmla="*/ 3428543 w 3428543"/>
              <a:gd name="connsiteY5" fmla="*/ 2903753 h 3056153"/>
              <a:gd name="connsiteX6" fmla="*/ 3428543 w 3428543"/>
              <a:gd name="connsiteY6" fmla="*/ 152400 h 3056153"/>
              <a:gd name="connsiteX7" fmla="*/ 3276143 w 3428543"/>
              <a:gd name="connsiteY7" fmla="*/ 0 h 3056153"/>
              <a:gd name="connsiteX8" fmla="*/ 152400 w 3428543"/>
              <a:gd name="connsiteY8" fmla="*/ 0 h 30561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3428543" h="3056153">
                <a:moveTo>
                  <a:pt x="152400" y="0"/>
                </a:moveTo>
                <a:cubicBezTo>
                  <a:pt x="152400" y="0"/>
                  <a:pt x="0" y="0"/>
                  <a:pt x="0" y="152400"/>
                </a:cubicBezTo>
                <a:lnTo>
                  <a:pt x="0" y="2903753"/>
                </a:lnTo>
                <a:cubicBezTo>
                  <a:pt x="0" y="2903753"/>
                  <a:pt x="0" y="3056153"/>
                  <a:pt x="152400" y="3056153"/>
                </a:cubicBezTo>
                <a:lnTo>
                  <a:pt x="3276143" y="3056153"/>
                </a:lnTo>
                <a:cubicBezTo>
                  <a:pt x="3276143" y="3056153"/>
                  <a:pt x="3428543" y="3056153"/>
                  <a:pt x="3428543" y="2903753"/>
                </a:cubicBezTo>
                <a:lnTo>
                  <a:pt x="3428543" y="152400"/>
                </a:lnTo>
                <a:cubicBezTo>
                  <a:pt x="3428543" y="152400"/>
                  <a:pt x="3428543" y="0"/>
                  <a:pt x="3276143" y="0"/>
                </a:cubicBezTo>
                <a:lnTo>
                  <a:pt x="152400" y="0"/>
                </a:lnTo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97" name="TextBox 1"/>
          <p:cNvSpPr txBox="1"/>
          <p:nvPr/>
        </p:nvSpPr>
        <p:spPr>
          <a:xfrm>
            <a:off x="248246" y="4273088"/>
            <a:ext cx="2448272" cy="46756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800"/>
              </a:lnSpc>
              <a:tabLst/>
            </a:pPr>
            <a:r>
              <a:rPr lang="en-US" altLang="ko-KR" sz="2000" b="1" dirty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Computable</a:t>
            </a:r>
            <a:r>
              <a:rPr lang="ko-KR" altLang="en-US" sz="2000" b="1" dirty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2000" b="1" dirty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Model</a:t>
            </a:r>
            <a:endParaRPr lang="en-US" altLang="zh-CN" sz="2000" b="1" dirty="0">
              <a:solidFill>
                <a:srgbClr val="CD178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98" name="TextBox 1"/>
          <p:cNvSpPr txBox="1"/>
          <p:nvPr/>
        </p:nvSpPr>
        <p:spPr>
          <a:xfrm>
            <a:off x="288982" y="4796015"/>
            <a:ext cx="2407536" cy="1154162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ct val="150000"/>
              </a:lnSpc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일반균형을 방정식 체계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>
              <a:lnSpc>
                <a:spcPct val="150000"/>
              </a:lnSpc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현실 경제 근사 해 도출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>
              <a:lnSpc>
                <a:spcPct val="150000"/>
              </a:lnSpc>
              <a:tabLst/>
            </a:pPr>
            <a:r>
              <a:rPr lang="en-US" altLang="ko-KR" sz="1600" b="1" dirty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-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현실 데이터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err="1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모수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이용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99" name="Freeform 3"/>
          <p:cNvSpPr/>
          <p:nvPr/>
        </p:nvSpPr>
        <p:spPr>
          <a:xfrm>
            <a:off x="2736056" y="4287227"/>
            <a:ext cx="2448272" cy="2074093"/>
          </a:xfrm>
          <a:custGeom>
            <a:avLst/>
            <a:gdLst>
              <a:gd name="connsiteX0" fmla="*/ 152400 w 3428543"/>
              <a:gd name="connsiteY0" fmla="*/ 0 h 3056153"/>
              <a:gd name="connsiteX1" fmla="*/ 0 w 3428543"/>
              <a:gd name="connsiteY1" fmla="*/ 152400 h 3056153"/>
              <a:gd name="connsiteX2" fmla="*/ 0 w 3428543"/>
              <a:gd name="connsiteY2" fmla="*/ 2903753 h 3056153"/>
              <a:gd name="connsiteX3" fmla="*/ 152400 w 3428543"/>
              <a:gd name="connsiteY3" fmla="*/ 3056153 h 3056153"/>
              <a:gd name="connsiteX4" fmla="*/ 3276143 w 3428543"/>
              <a:gd name="connsiteY4" fmla="*/ 3056153 h 3056153"/>
              <a:gd name="connsiteX5" fmla="*/ 3428543 w 3428543"/>
              <a:gd name="connsiteY5" fmla="*/ 2903753 h 3056153"/>
              <a:gd name="connsiteX6" fmla="*/ 3428543 w 3428543"/>
              <a:gd name="connsiteY6" fmla="*/ 152400 h 3056153"/>
              <a:gd name="connsiteX7" fmla="*/ 3276143 w 3428543"/>
              <a:gd name="connsiteY7" fmla="*/ 0 h 3056153"/>
              <a:gd name="connsiteX8" fmla="*/ 152400 w 3428543"/>
              <a:gd name="connsiteY8" fmla="*/ 0 h 30561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3428543" h="3056153">
                <a:moveTo>
                  <a:pt x="152400" y="0"/>
                </a:moveTo>
                <a:cubicBezTo>
                  <a:pt x="152400" y="0"/>
                  <a:pt x="0" y="0"/>
                  <a:pt x="0" y="152400"/>
                </a:cubicBezTo>
                <a:lnTo>
                  <a:pt x="0" y="2903753"/>
                </a:lnTo>
                <a:cubicBezTo>
                  <a:pt x="0" y="2903753"/>
                  <a:pt x="0" y="3056153"/>
                  <a:pt x="152400" y="3056153"/>
                </a:cubicBezTo>
                <a:lnTo>
                  <a:pt x="3276143" y="3056153"/>
                </a:lnTo>
                <a:cubicBezTo>
                  <a:pt x="3276143" y="3056153"/>
                  <a:pt x="3428543" y="3056153"/>
                  <a:pt x="3428543" y="2903753"/>
                </a:cubicBezTo>
                <a:lnTo>
                  <a:pt x="3428543" y="152400"/>
                </a:lnTo>
                <a:cubicBezTo>
                  <a:pt x="3428543" y="152400"/>
                  <a:pt x="3428543" y="0"/>
                  <a:pt x="3276143" y="0"/>
                </a:cubicBezTo>
                <a:lnTo>
                  <a:pt x="152400" y="0"/>
                </a:lnTo>
              </a:path>
            </a:pathLst>
          </a:custGeom>
          <a:solidFill>
            <a:srgbClr val="E4EE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0" name="TextBox 1"/>
          <p:cNvSpPr txBox="1"/>
          <p:nvPr/>
        </p:nvSpPr>
        <p:spPr>
          <a:xfrm>
            <a:off x="2808064" y="4243665"/>
            <a:ext cx="2314854" cy="467564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ko-KR" sz="2000" b="1" dirty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Simulation</a:t>
            </a:r>
            <a:r>
              <a:rPr lang="ko-KR" altLang="en-US" sz="2000" b="1" dirty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2000" b="1" dirty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Model</a:t>
            </a:r>
            <a:endParaRPr lang="en-US" altLang="zh-CN" sz="2000" b="1" dirty="0">
              <a:solidFill>
                <a:srgbClr val="CD178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01" name="TextBox 1"/>
          <p:cNvSpPr txBox="1"/>
          <p:nvPr/>
        </p:nvSpPr>
        <p:spPr>
          <a:xfrm>
            <a:off x="2812428" y="4749750"/>
            <a:ext cx="2299892" cy="1154162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ct val="150000"/>
              </a:lnSpc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정책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대내외 환경 변화 효과 분석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>
              <a:lnSpc>
                <a:spcPct val="150000"/>
              </a:lnSpc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64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4" name="Freeform 3"/>
          <p:cNvSpPr/>
          <p:nvPr/>
        </p:nvSpPr>
        <p:spPr>
          <a:xfrm>
            <a:off x="5348392" y="1943472"/>
            <a:ext cx="4569485" cy="4680520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65" name="_x183360624" descr="DRW00001d3021c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00" y="4103712"/>
            <a:ext cx="3669656" cy="25202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</p:pic>
      <p:sp>
        <p:nvSpPr>
          <p:cNvPr id="50" name="Freeform 3"/>
          <p:cNvSpPr/>
          <p:nvPr/>
        </p:nvSpPr>
        <p:spPr>
          <a:xfrm>
            <a:off x="5348392" y="1079376"/>
            <a:ext cx="4489712" cy="720080"/>
          </a:xfrm>
          <a:custGeom>
            <a:avLst/>
            <a:gdLst>
              <a:gd name="connsiteX0" fmla="*/ 179997 w 9209443"/>
              <a:gd name="connsiteY0" fmla="*/ 0 h 904925"/>
              <a:gd name="connsiteX1" fmla="*/ 0 w 9209443"/>
              <a:gd name="connsiteY1" fmla="*/ 179997 h 904925"/>
              <a:gd name="connsiteX2" fmla="*/ 0 w 9209443"/>
              <a:gd name="connsiteY2" fmla="*/ 724928 h 904925"/>
              <a:gd name="connsiteX3" fmla="*/ 179997 w 9209443"/>
              <a:gd name="connsiteY3" fmla="*/ 904925 h 904925"/>
              <a:gd name="connsiteX4" fmla="*/ 9029446 w 9209443"/>
              <a:gd name="connsiteY4" fmla="*/ 904925 h 904925"/>
              <a:gd name="connsiteX5" fmla="*/ 9209443 w 9209443"/>
              <a:gd name="connsiteY5" fmla="*/ 724928 h 904925"/>
              <a:gd name="connsiteX6" fmla="*/ 9209443 w 9209443"/>
              <a:gd name="connsiteY6" fmla="*/ 179997 h 904925"/>
              <a:gd name="connsiteX7" fmla="*/ 9029446 w 9209443"/>
              <a:gd name="connsiteY7" fmla="*/ 0 h 904925"/>
              <a:gd name="connsiteX8" fmla="*/ 179997 w 9209443"/>
              <a:gd name="connsiteY8" fmla="*/ 0 h 90492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9443" h="904925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724928"/>
                </a:lnTo>
                <a:cubicBezTo>
                  <a:pt x="0" y="724928"/>
                  <a:pt x="0" y="904925"/>
                  <a:pt x="179997" y="904925"/>
                </a:cubicBezTo>
                <a:lnTo>
                  <a:pt x="9029446" y="904925"/>
                </a:lnTo>
                <a:cubicBezTo>
                  <a:pt x="9029446" y="904925"/>
                  <a:pt x="9209443" y="904925"/>
                  <a:pt x="9209443" y="724928"/>
                </a:cubicBezTo>
                <a:lnTo>
                  <a:pt x="9209443" y="179997"/>
                </a:lnTo>
                <a:cubicBezTo>
                  <a:pt x="9209443" y="179997"/>
                  <a:pt x="9209443" y="0"/>
                  <a:pt x="9029446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latin typeface="맑은 고딕" panose="020B0503020000020004" pitchFamily="50" charset="-127"/>
                <a:ea typeface="돋움" pitchFamily="50" charset="-127"/>
              </a:rPr>
              <a:t>Why CGE ?</a:t>
            </a:r>
            <a:endParaRPr lang="zh-CN" altLang="en-US" sz="28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51" name="Freeform 3"/>
          <p:cNvSpPr/>
          <p:nvPr/>
        </p:nvSpPr>
        <p:spPr>
          <a:xfrm>
            <a:off x="5472360" y="1943472"/>
            <a:ext cx="4206828" cy="1944216"/>
          </a:xfrm>
          <a:custGeom>
            <a:avLst/>
            <a:gdLst>
              <a:gd name="connsiteX0" fmla="*/ 152400 w 3428543"/>
              <a:gd name="connsiteY0" fmla="*/ 0 h 3056153"/>
              <a:gd name="connsiteX1" fmla="*/ 0 w 3428543"/>
              <a:gd name="connsiteY1" fmla="*/ 152400 h 3056153"/>
              <a:gd name="connsiteX2" fmla="*/ 0 w 3428543"/>
              <a:gd name="connsiteY2" fmla="*/ 2903753 h 3056153"/>
              <a:gd name="connsiteX3" fmla="*/ 152400 w 3428543"/>
              <a:gd name="connsiteY3" fmla="*/ 3056153 h 3056153"/>
              <a:gd name="connsiteX4" fmla="*/ 3276143 w 3428543"/>
              <a:gd name="connsiteY4" fmla="*/ 3056153 h 3056153"/>
              <a:gd name="connsiteX5" fmla="*/ 3428543 w 3428543"/>
              <a:gd name="connsiteY5" fmla="*/ 2903753 h 3056153"/>
              <a:gd name="connsiteX6" fmla="*/ 3428543 w 3428543"/>
              <a:gd name="connsiteY6" fmla="*/ 152400 h 3056153"/>
              <a:gd name="connsiteX7" fmla="*/ 3276143 w 3428543"/>
              <a:gd name="connsiteY7" fmla="*/ 0 h 3056153"/>
              <a:gd name="connsiteX8" fmla="*/ 152400 w 3428543"/>
              <a:gd name="connsiteY8" fmla="*/ 0 h 30561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3428543" h="3056153">
                <a:moveTo>
                  <a:pt x="152400" y="0"/>
                </a:moveTo>
                <a:cubicBezTo>
                  <a:pt x="152400" y="0"/>
                  <a:pt x="0" y="0"/>
                  <a:pt x="0" y="152400"/>
                </a:cubicBezTo>
                <a:lnTo>
                  <a:pt x="0" y="2903753"/>
                </a:lnTo>
                <a:cubicBezTo>
                  <a:pt x="0" y="2903753"/>
                  <a:pt x="0" y="3056153"/>
                  <a:pt x="152400" y="3056153"/>
                </a:cubicBezTo>
                <a:lnTo>
                  <a:pt x="3276143" y="3056153"/>
                </a:lnTo>
                <a:cubicBezTo>
                  <a:pt x="3276143" y="3056153"/>
                  <a:pt x="3428543" y="3056153"/>
                  <a:pt x="3428543" y="2903753"/>
                </a:cubicBezTo>
                <a:lnTo>
                  <a:pt x="3428543" y="152400"/>
                </a:lnTo>
                <a:cubicBezTo>
                  <a:pt x="3428543" y="152400"/>
                  <a:pt x="3428543" y="0"/>
                  <a:pt x="3276143" y="0"/>
                </a:cubicBezTo>
                <a:lnTo>
                  <a:pt x="152400" y="0"/>
                </a:lnTo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52" name="TextBox 1"/>
          <p:cNvSpPr txBox="1"/>
          <p:nvPr/>
        </p:nvSpPr>
        <p:spPr>
          <a:xfrm>
            <a:off x="5688384" y="1979963"/>
            <a:ext cx="3990804" cy="35394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r>
              <a:rPr lang="ko-KR" altLang="en-US" sz="2000" b="1" dirty="0" smtClean="0">
                <a:solidFill>
                  <a:srgbClr val="CD178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부분균형 분석의 한계 극복</a:t>
            </a:r>
            <a:endParaRPr lang="en-US" altLang="zh-CN" sz="2000" b="1" dirty="0">
              <a:solidFill>
                <a:srgbClr val="CD178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53" name="TextBox 1"/>
          <p:cNvSpPr txBox="1"/>
          <p:nvPr/>
        </p:nvSpPr>
        <p:spPr>
          <a:xfrm>
            <a:off x="5537225" y="2330535"/>
            <a:ext cx="4141963" cy="127727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tabLst/>
            </a:pPr>
            <a:r>
              <a:rPr lang="ko-KR" altLang="en-US" sz="1600" b="1" dirty="0" smtClean="0">
                <a:solidFill>
                  <a:srgbClr val="55708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조세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/>
                <a:ea typeface="맑은 고딕"/>
                <a:cs typeface="맑은 고딕" pitchFamily="18" charset="0"/>
              </a:rPr>
              <a:t>∙재정 정책은 재화 및 생산요소의 가격에 영향을 미치고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/>
                <a:ea typeface="맑은 고딕"/>
                <a:cs typeface="맑은 고딕" pitchFamily="18" charset="0"/>
              </a:rPr>
              <a:t>,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/>
                <a:ea typeface="맑은 고딕"/>
                <a:cs typeface="맑은 고딕" pitchFamily="18" charset="0"/>
              </a:rPr>
              <a:t> 가격변화는 시장구조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/>
                <a:ea typeface="맑은 고딕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/>
                <a:ea typeface="맑은 고딕"/>
                <a:cs typeface="맑은 고딕" pitchFamily="18" charset="0"/>
              </a:rPr>
              <a:t>수요와 공급의 탄력성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/>
                <a:ea typeface="맑은 고딕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/>
                <a:ea typeface="맑은 고딕"/>
                <a:cs typeface="맑은 고딕" pitchFamily="18" charset="0"/>
              </a:rPr>
              <a:t>생산요소의 이동성 등에</a:t>
            </a:r>
            <a:r>
              <a:rPr lang="en-US" altLang="ko-KR" sz="1600" b="1" dirty="0" smtClean="0">
                <a:solidFill>
                  <a:srgbClr val="55708F"/>
                </a:solidFill>
                <a:latin typeface="맑은 고딕"/>
                <a:ea typeface="맑은 고딕"/>
                <a:cs typeface="맑은 고딕" pitchFamily="18" charset="0"/>
              </a:rPr>
              <a:t> </a:t>
            </a:r>
            <a:r>
              <a:rPr lang="ko-KR" altLang="en-US" sz="1600" b="1" dirty="0" smtClean="0">
                <a:solidFill>
                  <a:srgbClr val="55708F"/>
                </a:solidFill>
                <a:latin typeface="맑은 고딕"/>
                <a:ea typeface="맑은 고딕"/>
                <a:cs typeface="맑은 고딕" pitchFamily="18" charset="0"/>
              </a:rPr>
              <a:t>영향을 받기 때문에  다양한 시장과 재화의 연관효과를 고려한 분석 필요 </a:t>
            </a:r>
            <a:endParaRPr lang="en-US" altLang="ko-KR" sz="1600" b="1" dirty="0" smtClean="0">
              <a:solidFill>
                <a:srgbClr val="55708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2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9" name="Freeform 3"/>
          <p:cNvSpPr/>
          <p:nvPr/>
        </p:nvSpPr>
        <p:spPr>
          <a:xfrm>
            <a:off x="438556" y="1202042"/>
            <a:ext cx="4306570" cy="540004"/>
          </a:xfrm>
          <a:custGeom>
            <a:avLst/>
            <a:gdLst>
              <a:gd name="connsiteX0" fmla="*/ 179997 w 4306570"/>
              <a:gd name="connsiteY0" fmla="*/ 0 h 540004"/>
              <a:gd name="connsiteX1" fmla="*/ 0 w 4306570"/>
              <a:gd name="connsiteY1" fmla="*/ 179997 h 540004"/>
              <a:gd name="connsiteX2" fmla="*/ 0 w 4306570"/>
              <a:gd name="connsiteY2" fmla="*/ 359994 h 540004"/>
              <a:gd name="connsiteX3" fmla="*/ 179997 w 4306570"/>
              <a:gd name="connsiteY3" fmla="*/ 540004 h 540004"/>
              <a:gd name="connsiteX4" fmla="*/ 4126560 w 4306570"/>
              <a:gd name="connsiteY4" fmla="*/ 540004 h 540004"/>
              <a:gd name="connsiteX5" fmla="*/ 4306569 w 4306570"/>
              <a:gd name="connsiteY5" fmla="*/ 359994 h 540004"/>
              <a:gd name="connsiteX6" fmla="*/ 4306569 w 4306570"/>
              <a:gd name="connsiteY6" fmla="*/ 179997 h 540004"/>
              <a:gd name="connsiteX7" fmla="*/ 4126560 w 4306570"/>
              <a:gd name="connsiteY7" fmla="*/ 0 h 540004"/>
              <a:gd name="connsiteX8" fmla="*/ 179997 w 4306570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06570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126560" y="540004"/>
                </a:lnTo>
                <a:cubicBezTo>
                  <a:pt x="4126560" y="540004"/>
                  <a:pt x="4306569" y="540004"/>
                  <a:pt x="4306569" y="359994"/>
                </a:cubicBezTo>
                <a:lnTo>
                  <a:pt x="4306569" y="179997"/>
                </a:lnTo>
                <a:cubicBezTo>
                  <a:pt x="4306569" y="179997"/>
                  <a:pt x="4306569" y="0"/>
                  <a:pt x="4126560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00"/>
              </a:lnSpc>
              <a:tabLst>
                <a:tab pos="203200" algn="l"/>
                <a:tab pos="215900" algn="l"/>
              </a:tabLst>
            </a:pPr>
            <a:r>
              <a:rPr lang="en-US" altLang="zh-CN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Static Model</a:t>
            </a:r>
            <a:endParaRPr lang="en-US" altLang="zh-CN" b="1" spc="-1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030" name="Freeform 3"/>
          <p:cNvSpPr/>
          <p:nvPr/>
        </p:nvSpPr>
        <p:spPr>
          <a:xfrm>
            <a:off x="428346" y="3023592"/>
            <a:ext cx="4392002" cy="540004"/>
          </a:xfrm>
          <a:custGeom>
            <a:avLst/>
            <a:gdLst>
              <a:gd name="connsiteX0" fmla="*/ 179997 w 4392002"/>
              <a:gd name="connsiteY0" fmla="*/ 0 h 540004"/>
              <a:gd name="connsiteX1" fmla="*/ 0 w 4392002"/>
              <a:gd name="connsiteY1" fmla="*/ 179997 h 540004"/>
              <a:gd name="connsiteX2" fmla="*/ 0 w 4392002"/>
              <a:gd name="connsiteY2" fmla="*/ 359994 h 540004"/>
              <a:gd name="connsiteX3" fmla="*/ 179997 w 4392002"/>
              <a:gd name="connsiteY3" fmla="*/ 540004 h 540004"/>
              <a:gd name="connsiteX4" fmla="*/ 4211992 w 4392002"/>
              <a:gd name="connsiteY4" fmla="*/ 540004 h 540004"/>
              <a:gd name="connsiteX5" fmla="*/ 4392002 w 4392002"/>
              <a:gd name="connsiteY5" fmla="*/ 359994 h 540004"/>
              <a:gd name="connsiteX6" fmla="*/ 4392002 w 4392002"/>
              <a:gd name="connsiteY6" fmla="*/ 179997 h 540004"/>
              <a:gd name="connsiteX7" fmla="*/ 4211992 w 4392002"/>
              <a:gd name="connsiteY7" fmla="*/ 0 h 540004"/>
              <a:gd name="connsiteX8" fmla="*/ 179997 w 4392002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92002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211992" y="540004"/>
                </a:lnTo>
                <a:cubicBezTo>
                  <a:pt x="4211992" y="540004"/>
                  <a:pt x="4392002" y="540004"/>
                  <a:pt x="4392002" y="359994"/>
                </a:cubicBezTo>
                <a:lnTo>
                  <a:pt x="4392002" y="179997"/>
                </a:lnTo>
                <a:cubicBezTo>
                  <a:pt x="4392002" y="179997"/>
                  <a:pt x="4392002" y="0"/>
                  <a:pt x="4211992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	</a:t>
            </a:r>
            <a:r>
              <a:rPr lang="en-US" altLang="zh-CN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equential Dynamic Model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zh-CN" b="1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134028" y="6807508"/>
            <a:ext cx="89768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</a:t>
            </a:r>
          </a:p>
        </p:txBody>
      </p:sp>
      <p:sp>
        <p:nvSpPr>
          <p:cNvPr id="1062" name="TextBox 1"/>
          <p:cNvSpPr txBox="1"/>
          <p:nvPr/>
        </p:nvSpPr>
        <p:spPr>
          <a:xfrm>
            <a:off x="609600" y="266700"/>
            <a:ext cx="3784690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en-US" altLang="zh-CN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CGE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모형의 유형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1063" name="TextBox 1"/>
          <p:cNvSpPr txBox="1"/>
          <p:nvPr/>
        </p:nvSpPr>
        <p:spPr>
          <a:xfrm>
            <a:off x="584200" y="1397000"/>
            <a:ext cx="4455801" cy="156453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200"/>
              </a:lnSpc>
              <a:tabLst>
                <a:tab pos="203200" algn="l"/>
                <a:tab pos="215900" algn="l"/>
              </a:tabLst>
            </a:pPr>
            <a:endParaRPr lang="en-US" altLang="zh-CN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1000"/>
              </a:lnSpc>
            </a:pPr>
            <a:endParaRPr lang="en-US" altLang="zh-CN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zh-CN" sz="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tabLst>
                <a:tab pos="203200" algn="l"/>
                <a:tab pos="2159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특정 시점 기준</a:t>
            </a:r>
            <a:endParaRPr lang="en-US" altLang="zh-CN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80975" indent="-180975">
              <a:tabLst>
                <a:tab pos="203200" algn="l"/>
                <a:tab pos="215900" algn="l"/>
              </a:tabLst>
            </a:pPr>
            <a:r>
              <a:rPr lang="en-US" altLang="zh-CN" sz="1600" b="1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en-US" altLang="zh-CN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Harberger</a:t>
            </a: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(1962) :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조세귀착</a:t>
            </a:r>
            <a:r>
              <a:rPr lang="en-US" altLang="ko-KR" sz="1600" b="1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및 비효율성 평가</a:t>
            </a:r>
            <a:endParaRPr lang="en-US" altLang="zh-CN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80975" indent="-180975">
              <a:tabLst>
                <a:tab pos="203200" algn="l"/>
                <a:tab pos="2159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en-US" altLang="ko-KR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Shoven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and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Whalley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(1982), Ballard et al(1985) :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세제개혁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평가</a:t>
            </a:r>
            <a:endParaRPr lang="en-US" altLang="zh-CN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064" name="TextBox 1"/>
          <p:cNvSpPr txBox="1"/>
          <p:nvPr/>
        </p:nvSpPr>
        <p:spPr>
          <a:xfrm>
            <a:off x="503808" y="3617329"/>
            <a:ext cx="4355476" cy="314958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M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yopic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Expectation: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미래 가격변화 무시</a:t>
            </a:r>
            <a:endParaRPr lang="en-US" altLang="ko-KR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시점간 연계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투자 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&amp;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노동공급 함수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인구변화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균등성장 가정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산업구조전망 반영</a:t>
            </a:r>
            <a:endParaRPr lang="en-US" altLang="zh-CN" sz="1600" b="1" dirty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Fullerton and Rogers(1993):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소득계층별 생애소득 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&amp;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생애 노동공급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세제개혁의 효율성 형평성 평가</a:t>
            </a: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</a:p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Bernstein et al(199) 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균등성장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글로벌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모형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온실가스감축 정책 평가</a:t>
            </a:r>
            <a:endParaRPr lang="en-US" altLang="ko-KR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ko-KR" altLang="en-US" sz="1600" b="1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조경엽</a:t>
            </a:r>
            <a:r>
              <a:rPr lang="en-US" altLang="ko-KR" sz="1600" b="1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(2000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):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저축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투자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함수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노동공급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글로벌 모형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배출권거래제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FTA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평가</a:t>
            </a:r>
            <a:endParaRPr lang="en-US" altLang="ko-KR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조경엽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(2013): RAS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조정기법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매기 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SAM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구축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endParaRPr lang="en-US" altLang="zh-CN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81" name="Freeform 3"/>
          <p:cNvSpPr/>
          <p:nvPr/>
        </p:nvSpPr>
        <p:spPr>
          <a:xfrm>
            <a:off x="4964850" y="1212683"/>
            <a:ext cx="4392002" cy="540004"/>
          </a:xfrm>
          <a:custGeom>
            <a:avLst/>
            <a:gdLst>
              <a:gd name="connsiteX0" fmla="*/ 179997 w 4392002"/>
              <a:gd name="connsiteY0" fmla="*/ 0 h 540004"/>
              <a:gd name="connsiteX1" fmla="*/ 0 w 4392002"/>
              <a:gd name="connsiteY1" fmla="*/ 179997 h 540004"/>
              <a:gd name="connsiteX2" fmla="*/ 0 w 4392002"/>
              <a:gd name="connsiteY2" fmla="*/ 359994 h 540004"/>
              <a:gd name="connsiteX3" fmla="*/ 179997 w 4392002"/>
              <a:gd name="connsiteY3" fmla="*/ 540004 h 540004"/>
              <a:gd name="connsiteX4" fmla="*/ 4211992 w 4392002"/>
              <a:gd name="connsiteY4" fmla="*/ 540004 h 540004"/>
              <a:gd name="connsiteX5" fmla="*/ 4392002 w 4392002"/>
              <a:gd name="connsiteY5" fmla="*/ 359994 h 540004"/>
              <a:gd name="connsiteX6" fmla="*/ 4392002 w 4392002"/>
              <a:gd name="connsiteY6" fmla="*/ 179997 h 540004"/>
              <a:gd name="connsiteX7" fmla="*/ 4211992 w 4392002"/>
              <a:gd name="connsiteY7" fmla="*/ 0 h 540004"/>
              <a:gd name="connsiteX8" fmla="*/ 179997 w 4392002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92002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211992" y="540004"/>
                </a:lnTo>
                <a:cubicBezTo>
                  <a:pt x="4211992" y="540004"/>
                  <a:pt x="4392002" y="540004"/>
                  <a:pt x="4392002" y="359994"/>
                </a:cubicBezTo>
                <a:lnTo>
                  <a:pt x="4392002" y="179997"/>
                </a:lnTo>
                <a:cubicBezTo>
                  <a:pt x="4392002" y="179997"/>
                  <a:pt x="4392002" y="0"/>
                  <a:pt x="4211992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	F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ully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Dynamic Model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zh-CN" b="1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82" name="TextBox 1"/>
          <p:cNvSpPr txBox="1"/>
          <p:nvPr/>
        </p:nvSpPr>
        <p:spPr>
          <a:xfrm>
            <a:off x="5134028" y="1806421"/>
            <a:ext cx="4586804" cy="314958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Perfect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Expectation: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미래 가격변화를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완전히 예측하고 현재의 의사결정</a:t>
            </a:r>
            <a:endParaRPr lang="en-US" altLang="ko-KR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말기조건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전기간의 균형의 해를 동시에 도출</a:t>
            </a: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 </a:t>
            </a:r>
          </a:p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en-US" altLang="zh-CN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Auerbach</a:t>
            </a: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and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Kotlikoff(1987),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전영준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(2003),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조경엽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(2007)</a:t>
            </a: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</a:t>
            </a:r>
            <a:r>
              <a:rPr lang="ko-KR" altLang="en-US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세대중복형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모형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상속세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공적연금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분석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 </a:t>
            </a:r>
            <a:endParaRPr lang="en-US" altLang="zh-CN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en-US" altLang="zh-CN" sz="1600" b="1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L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au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and Rutherford(2001),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조경엽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(2004,2008):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조세재정 정책의 효율성 및 형평성 평가</a:t>
            </a:r>
            <a:endParaRPr lang="en-US" altLang="ko-KR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82563" indent="-182563"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en-US" altLang="ko-KR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Goulder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et al.(1999),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조경엽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/>
                <a:ea typeface="맑은 고딕"/>
                <a:cs typeface="맑은 고딕" pitchFamily="18" charset="0"/>
              </a:rPr>
              <a:t>∙</a:t>
            </a:r>
            <a:r>
              <a:rPr lang="ko-KR" altLang="en-US" sz="1600" b="1" dirty="0" err="1" smtClean="0">
                <a:solidFill>
                  <a:srgbClr val="231F20"/>
                </a:solidFill>
                <a:latin typeface="맑은 고딕"/>
                <a:ea typeface="맑은 고딕"/>
                <a:cs typeface="맑은 고딕" pitchFamily="18" charset="0"/>
              </a:rPr>
              <a:t>나인강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/>
                <a:ea typeface="맑은 고딕"/>
                <a:cs typeface="맑은 고딕" pitchFamily="18" charset="0"/>
              </a:rPr>
              <a:t>(2003),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/>
                <a:ea typeface="맑은 고딕"/>
                <a:cs typeface="맑은 고딕" pitchFamily="18" charset="0"/>
              </a:rPr>
              <a:t>문영석∙조경엽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/>
                <a:ea typeface="맑은 고딕"/>
                <a:cs typeface="맑은 고딕" pitchFamily="18" charset="0"/>
              </a:rPr>
              <a:t>(2005):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내생적 성장모형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독점적 경쟁시장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에너지믹스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신재생에너지</a:t>
            </a:r>
            <a:r>
              <a:rPr lang="ko-KR" altLang="en-US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기술도입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 </a:t>
            </a:r>
            <a:endParaRPr lang="en-US" altLang="zh-CN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83" name="Freeform 3"/>
          <p:cNvSpPr/>
          <p:nvPr/>
        </p:nvSpPr>
        <p:spPr>
          <a:xfrm>
            <a:off x="4964850" y="4922117"/>
            <a:ext cx="4555422" cy="540004"/>
          </a:xfrm>
          <a:custGeom>
            <a:avLst/>
            <a:gdLst>
              <a:gd name="connsiteX0" fmla="*/ 179997 w 4306570"/>
              <a:gd name="connsiteY0" fmla="*/ 0 h 540004"/>
              <a:gd name="connsiteX1" fmla="*/ 0 w 4306570"/>
              <a:gd name="connsiteY1" fmla="*/ 179997 h 540004"/>
              <a:gd name="connsiteX2" fmla="*/ 0 w 4306570"/>
              <a:gd name="connsiteY2" fmla="*/ 359994 h 540004"/>
              <a:gd name="connsiteX3" fmla="*/ 179997 w 4306570"/>
              <a:gd name="connsiteY3" fmla="*/ 540004 h 540004"/>
              <a:gd name="connsiteX4" fmla="*/ 4126560 w 4306570"/>
              <a:gd name="connsiteY4" fmla="*/ 540004 h 540004"/>
              <a:gd name="connsiteX5" fmla="*/ 4306569 w 4306570"/>
              <a:gd name="connsiteY5" fmla="*/ 359994 h 540004"/>
              <a:gd name="connsiteX6" fmla="*/ 4306569 w 4306570"/>
              <a:gd name="connsiteY6" fmla="*/ 179997 h 540004"/>
              <a:gd name="connsiteX7" fmla="*/ 4126560 w 4306570"/>
              <a:gd name="connsiteY7" fmla="*/ 0 h 540004"/>
              <a:gd name="connsiteX8" fmla="*/ 179997 w 4306570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06570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126560" y="540004"/>
                </a:lnTo>
                <a:cubicBezTo>
                  <a:pt x="4126560" y="540004"/>
                  <a:pt x="4306569" y="540004"/>
                  <a:pt x="4306569" y="359994"/>
                </a:cubicBezTo>
                <a:lnTo>
                  <a:pt x="4306569" y="179997"/>
                </a:lnTo>
                <a:cubicBezTo>
                  <a:pt x="4306569" y="179997"/>
                  <a:pt x="4306569" y="0"/>
                  <a:pt x="4126560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00"/>
              </a:lnSpc>
              <a:tabLst>
                <a:tab pos="203200" algn="l"/>
                <a:tab pos="215900" algn="l"/>
              </a:tabLst>
            </a:pPr>
            <a:r>
              <a:rPr lang="en-US" altLang="ko-KR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Dynamic</a:t>
            </a:r>
            <a:r>
              <a:rPr lang="ko-KR" altLang="en-US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Stochastic General Equilibrium Model</a:t>
            </a:r>
            <a:endParaRPr lang="en-US" altLang="zh-CN" b="1" spc="-1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84" name="TextBox 1"/>
          <p:cNvSpPr txBox="1"/>
          <p:nvPr/>
        </p:nvSpPr>
        <p:spPr>
          <a:xfrm>
            <a:off x="5040001" y="5462121"/>
            <a:ext cx="4608201" cy="1154162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endParaRPr lang="en-US" altLang="zh-CN" sz="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tabLst>
                <a:tab pos="203200" algn="l"/>
                <a:tab pos="2159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Rational Expectation: State Contingency Plan</a:t>
            </a:r>
            <a:endParaRPr lang="en-US" altLang="zh-CN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80975" indent="-180975">
              <a:tabLst>
                <a:tab pos="203200" algn="l"/>
                <a:tab pos="215900" algn="l"/>
              </a:tabLst>
            </a:pPr>
            <a:r>
              <a:rPr lang="en-US" altLang="zh-CN" sz="1600" b="1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en-US" altLang="zh-CN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Kydland</a:t>
            </a: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and Prescott(1982): RBC</a:t>
            </a:r>
          </a:p>
          <a:p>
            <a:pPr marL="180975" indent="-180975">
              <a:tabLst>
                <a:tab pos="203200" algn="l"/>
                <a:tab pos="215900" algn="l"/>
              </a:tabLst>
            </a:pP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• </a:t>
            </a:r>
            <a:r>
              <a:rPr lang="en-US" altLang="zh-CN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Christiano</a:t>
            </a: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et al(2005), </a:t>
            </a:r>
            <a:r>
              <a:rPr lang="en-US" altLang="zh-CN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Smets</a:t>
            </a: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and </a:t>
            </a:r>
            <a:r>
              <a:rPr lang="en-US" altLang="zh-CN" sz="1600" b="1" dirty="0" err="1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Wouters</a:t>
            </a:r>
            <a:r>
              <a:rPr lang="en-US" altLang="zh-CN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(2007)</a:t>
            </a:r>
            <a:r>
              <a:rPr lang="en-US" altLang="ko-KR" sz="1600" b="1" dirty="0" smtClean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DSGE, more shocks</a:t>
            </a:r>
            <a:endParaRPr lang="en-US" altLang="zh-CN" sz="1600" b="1" dirty="0" smtClean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96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 3"/>
          <p:cNvSpPr/>
          <p:nvPr/>
        </p:nvSpPr>
        <p:spPr>
          <a:xfrm>
            <a:off x="162747" y="1835404"/>
            <a:ext cx="4661541" cy="4972104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134028" y="6807508"/>
            <a:ext cx="89768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</a:t>
            </a:r>
          </a:p>
        </p:txBody>
      </p:sp>
      <p:sp>
        <p:nvSpPr>
          <p:cNvPr id="1062" name="TextBox 1"/>
          <p:cNvSpPr txBox="1"/>
          <p:nvPr/>
        </p:nvSpPr>
        <p:spPr>
          <a:xfrm>
            <a:off x="609600" y="266700"/>
            <a:ext cx="3784690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en-US" altLang="zh-CN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CGE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모형의 구축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3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271850888" descr="EMB00001d3021c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2" y="1907412"/>
            <a:ext cx="4241318" cy="480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2700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	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4" name="Rectangle 7"/>
          <p:cNvSpPr>
            <a:spLocks noChangeArrowheads="1"/>
          </p:cNvSpPr>
          <p:nvPr/>
        </p:nvSpPr>
        <p:spPr bwMode="auto">
          <a:xfrm>
            <a:off x="0" y="791344"/>
            <a:ext cx="100806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27000"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12700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127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	</a:t>
            </a:r>
            <a:r>
              <a:rPr kumimoji="1" lang="en-US" altLang="ko-K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#신명조"/>
                <a:cs typeface="굴림" pitchFamily="50" charset="-127"/>
              </a:rPr>
              <a:t> </a:t>
            </a: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0" y="78105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0" y="1400175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한컴바탕" pitchFamily="18" charset="2"/>
                <a:cs typeface="한컴바탕" pitchFamily="18" charset="2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7" name="Rectangle 11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" name="Rectangle 15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0" name="Rectangle 17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Rectangle 21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" name="Rectangle 23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9" name="Rectangle 25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" name="Rectangle 27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2" name="Rectangle 29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3" name="Rectangle 31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4" name="Rectangle 33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5" name="Rectangle 35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0" name="Freeform 3"/>
          <p:cNvSpPr/>
          <p:nvPr/>
        </p:nvSpPr>
        <p:spPr>
          <a:xfrm>
            <a:off x="359792" y="1151384"/>
            <a:ext cx="4148835" cy="540004"/>
          </a:xfrm>
          <a:custGeom>
            <a:avLst/>
            <a:gdLst>
              <a:gd name="connsiteX0" fmla="*/ 179997 w 4306570"/>
              <a:gd name="connsiteY0" fmla="*/ 0 h 540004"/>
              <a:gd name="connsiteX1" fmla="*/ 0 w 4306570"/>
              <a:gd name="connsiteY1" fmla="*/ 179997 h 540004"/>
              <a:gd name="connsiteX2" fmla="*/ 0 w 4306570"/>
              <a:gd name="connsiteY2" fmla="*/ 359994 h 540004"/>
              <a:gd name="connsiteX3" fmla="*/ 179997 w 4306570"/>
              <a:gd name="connsiteY3" fmla="*/ 540004 h 540004"/>
              <a:gd name="connsiteX4" fmla="*/ 4126560 w 4306570"/>
              <a:gd name="connsiteY4" fmla="*/ 540004 h 540004"/>
              <a:gd name="connsiteX5" fmla="*/ 4306569 w 4306570"/>
              <a:gd name="connsiteY5" fmla="*/ 359994 h 540004"/>
              <a:gd name="connsiteX6" fmla="*/ 4306569 w 4306570"/>
              <a:gd name="connsiteY6" fmla="*/ 179997 h 540004"/>
              <a:gd name="connsiteX7" fmla="*/ 4126560 w 4306570"/>
              <a:gd name="connsiteY7" fmla="*/ 0 h 540004"/>
              <a:gd name="connsiteX8" fmla="*/ 179997 w 4306570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06570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126560" y="540004"/>
                </a:lnTo>
                <a:cubicBezTo>
                  <a:pt x="4126560" y="540004"/>
                  <a:pt x="4306569" y="540004"/>
                  <a:pt x="4306569" y="359994"/>
                </a:cubicBezTo>
                <a:lnTo>
                  <a:pt x="4306569" y="179997"/>
                </a:lnTo>
                <a:cubicBezTo>
                  <a:pt x="4306569" y="179997"/>
                  <a:pt x="4306569" y="0"/>
                  <a:pt x="4126560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200"/>
              </a:lnSpc>
              <a:tabLst>
                <a:tab pos="203200" algn="l"/>
                <a:tab pos="215900" algn="l"/>
              </a:tabLst>
            </a:pPr>
            <a:r>
              <a:rPr lang="en-US" altLang="zh-CN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CGE </a:t>
            </a:r>
            <a:r>
              <a:rPr lang="ko-KR" altLang="en-US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모형</a:t>
            </a:r>
            <a:r>
              <a:rPr lang="en-US" altLang="zh-CN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구축 단계</a:t>
            </a:r>
            <a:endParaRPr lang="en-US" altLang="zh-CN" b="1" spc="-1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84" name="Freeform 3"/>
          <p:cNvSpPr/>
          <p:nvPr/>
        </p:nvSpPr>
        <p:spPr>
          <a:xfrm>
            <a:off x="5328344" y="1151384"/>
            <a:ext cx="4148835" cy="540004"/>
          </a:xfrm>
          <a:custGeom>
            <a:avLst/>
            <a:gdLst>
              <a:gd name="connsiteX0" fmla="*/ 179997 w 4306570"/>
              <a:gd name="connsiteY0" fmla="*/ 0 h 540004"/>
              <a:gd name="connsiteX1" fmla="*/ 0 w 4306570"/>
              <a:gd name="connsiteY1" fmla="*/ 179997 h 540004"/>
              <a:gd name="connsiteX2" fmla="*/ 0 w 4306570"/>
              <a:gd name="connsiteY2" fmla="*/ 359994 h 540004"/>
              <a:gd name="connsiteX3" fmla="*/ 179997 w 4306570"/>
              <a:gd name="connsiteY3" fmla="*/ 540004 h 540004"/>
              <a:gd name="connsiteX4" fmla="*/ 4126560 w 4306570"/>
              <a:gd name="connsiteY4" fmla="*/ 540004 h 540004"/>
              <a:gd name="connsiteX5" fmla="*/ 4306569 w 4306570"/>
              <a:gd name="connsiteY5" fmla="*/ 359994 h 540004"/>
              <a:gd name="connsiteX6" fmla="*/ 4306569 w 4306570"/>
              <a:gd name="connsiteY6" fmla="*/ 179997 h 540004"/>
              <a:gd name="connsiteX7" fmla="*/ 4126560 w 4306570"/>
              <a:gd name="connsiteY7" fmla="*/ 0 h 540004"/>
              <a:gd name="connsiteX8" fmla="*/ 179997 w 4306570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06570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126560" y="540004"/>
                </a:lnTo>
                <a:cubicBezTo>
                  <a:pt x="4126560" y="540004"/>
                  <a:pt x="4306569" y="540004"/>
                  <a:pt x="4306569" y="359994"/>
                </a:cubicBezTo>
                <a:lnTo>
                  <a:pt x="4306569" y="179997"/>
                </a:lnTo>
                <a:cubicBezTo>
                  <a:pt x="4306569" y="179997"/>
                  <a:pt x="4306569" y="0"/>
                  <a:pt x="4126560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200"/>
              </a:lnSpc>
              <a:tabLst>
                <a:tab pos="203200" algn="l"/>
                <a:tab pos="215900" algn="l"/>
              </a:tabLst>
            </a:pPr>
            <a:r>
              <a:rPr lang="en-US" altLang="zh-CN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MCP(Mixed Complementary Slackness)</a:t>
            </a:r>
            <a:endParaRPr lang="en-US" altLang="zh-CN" b="1" spc="-1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85" name="Freeform 3"/>
          <p:cNvSpPr/>
          <p:nvPr/>
        </p:nvSpPr>
        <p:spPr>
          <a:xfrm>
            <a:off x="5040312" y="1806717"/>
            <a:ext cx="4758228" cy="5000791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86" name="_x271849848" descr="DRW00001d3021e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265" y="1892814"/>
            <a:ext cx="1310308" cy="169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_x271849448" descr="DRW00001d3021e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377" y="2396870"/>
            <a:ext cx="2245747" cy="169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_x271849208" descr="DRW00001d3021f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675" y="2155044"/>
            <a:ext cx="866019" cy="169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_x271851688" descr="DRW00001d30220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479" y="3447500"/>
            <a:ext cx="1114435" cy="17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_x271848808" descr="DRW00001d30220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052" y="3715002"/>
            <a:ext cx="1170988" cy="17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_x271852008" descr="DRW00001d30221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952" y="4597682"/>
            <a:ext cx="1032459" cy="22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_x271849928" descr="DRW00001d30222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017" y="4850615"/>
            <a:ext cx="1014283" cy="22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_x271850408" descr="DRW00001d30223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616" y="3476990"/>
            <a:ext cx="1032932" cy="17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_x271850408" descr="DRW00001d30223e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428" y="3744492"/>
            <a:ext cx="1086158" cy="14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6" name="직선 연결선 95"/>
          <p:cNvCxnSpPr/>
          <p:nvPr/>
        </p:nvCxnSpPr>
        <p:spPr>
          <a:xfrm>
            <a:off x="7470497" y="2807568"/>
            <a:ext cx="202745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7" name="_x271851048" descr="DRW00001d30224a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476" y="4597682"/>
            <a:ext cx="883408" cy="22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TextBox 98"/>
          <p:cNvSpPr txBox="1"/>
          <p:nvPr/>
        </p:nvSpPr>
        <p:spPr>
          <a:xfrm>
            <a:off x="5349113" y="3044942"/>
            <a:ext cx="1994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bg2">
                    <a:lumMod val="25000"/>
                  </a:schemeClr>
                </a:solidFill>
              </a:rPr>
              <a:t>생산자 비용 최소화</a:t>
            </a:r>
            <a:endParaRPr lang="ko-KR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582124" y="3044942"/>
            <a:ext cx="1994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bg2">
                    <a:lumMod val="25000"/>
                  </a:schemeClr>
                </a:solidFill>
              </a:rPr>
              <a:t>소비자 지출 최소화</a:t>
            </a:r>
            <a:endParaRPr lang="ko-KR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5328344" y="4227983"/>
            <a:ext cx="1994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bg2">
                    <a:lumMod val="25000"/>
                  </a:schemeClr>
                </a:solidFill>
              </a:rPr>
              <a:t>단위당 비용 함수</a:t>
            </a:r>
            <a:endParaRPr lang="ko-KR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7582124" y="4227983"/>
            <a:ext cx="1994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bg2">
                    <a:lumMod val="25000"/>
                  </a:schemeClr>
                </a:solidFill>
              </a:rPr>
              <a:t>단위당 지출 함수</a:t>
            </a:r>
            <a:endParaRPr lang="ko-KR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104" name="직선 연결선 103"/>
          <p:cNvCxnSpPr>
            <a:stCxn id="113" idx="3"/>
          </p:cNvCxnSpPr>
          <p:nvPr/>
        </p:nvCxnSpPr>
        <p:spPr>
          <a:xfrm>
            <a:off x="6022915" y="4093704"/>
            <a:ext cx="3454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직선 연결선 104"/>
          <p:cNvCxnSpPr/>
          <p:nvPr/>
        </p:nvCxnSpPr>
        <p:spPr>
          <a:xfrm>
            <a:off x="7272560" y="5385076"/>
            <a:ext cx="215414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5328344" y="5457084"/>
            <a:ext cx="1994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bg2">
                    <a:lumMod val="25000"/>
                  </a:schemeClr>
                </a:solidFill>
              </a:rPr>
              <a:t>생산요소 수요 함수</a:t>
            </a:r>
            <a:endParaRPr lang="ko-KR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7560592" y="5457084"/>
            <a:ext cx="1994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bg2">
                    <a:lumMod val="25000"/>
                  </a:schemeClr>
                </a:solidFill>
              </a:rPr>
              <a:t>최종재</a:t>
            </a:r>
            <a:r>
              <a:rPr lang="ko-KR" altLang="en-US" sz="1400" dirty="0">
                <a:solidFill>
                  <a:schemeClr val="bg2">
                    <a:lumMod val="25000"/>
                  </a:schemeClr>
                </a:solidFill>
              </a:rPr>
              <a:t>화</a:t>
            </a:r>
            <a:r>
              <a:rPr lang="ko-KR" altLang="en-US" sz="1400" dirty="0" smtClean="0">
                <a:solidFill>
                  <a:schemeClr val="bg2">
                    <a:lumMod val="25000"/>
                  </a:schemeClr>
                </a:solidFill>
              </a:rPr>
              <a:t> 수요 함수</a:t>
            </a:r>
            <a:endParaRPr lang="ko-KR" altLang="en-US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8" name="_x271850088" descr="DRW00001d30225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5855328"/>
            <a:ext cx="922368" cy="43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_x271849608" descr="DRW00001d30226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1" y="6335836"/>
            <a:ext cx="940374" cy="43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" name="_x271850648" descr="DRW00001d30226e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102" y="5884538"/>
            <a:ext cx="932371" cy="43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_x271849528" descr="DRW00001d30227c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300" y="5884538"/>
            <a:ext cx="843954" cy="40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_x271849608" descr="DRW00001d302288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0219" y="6335836"/>
            <a:ext cx="940374" cy="43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" name="TextBox 112"/>
          <p:cNvSpPr txBox="1"/>
          <p:nvPr/>
        </p:nvSpPr>
        <p:spPr>
          <a:xfrm>
            <a:off x="5328344" y="3909038"/>
            <a:ext cx="694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2">
                    <a:lumMod val="25000"/>
                  </a:schemeClr>
                </a:solidFill>
              </a:rPr>
              <a:t>F.O.C</a:t>
            </a:r>
            <a:endParaRPr lang="ko-KR" alt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5328344" y="2663552"/>
            <a:ext cx="25547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2">
                    <a:lumMod val="25000"/>
                  </a:schemeClr>
                </a:solidFill>
              </a:rPr>
              <a:t>최적화</a:t>
            </a:r>
            <a:r>
              <a:rPr lang="en-US" altLang="ko-KR" sz="16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ko-KR" altLang="en-US" sz="1600" dirty="0" smtClean="0">
                <a:solidFill>
                  <a:schemeClr val="bg2">
                    <a:lumMod val="25000"/>
                  </a:schemeClr>
                </a:solidFill>
              </a:rPr>
              <a:t>문제</a:t>
            </a:r>
            <a:r>
              <a:rPr lang="en-US" altLang="ko-KR" sz="1600" dirty="0" smtClean="0">
                <a:solidFill>
                  <a:schemeClr val="bg2">
                    <a:lumMod val="25000"/>
                  </a:schemeClr>
                </a:solidFill>
              </a:rPr>
              <a:t>, 2X2 </a:t>
            </a:r>
            <a:r>
              <a:rPr lang="ko-KR" altLang="en-US" sz="1600" dirty="0" smtClean="0">
                <a:solidFill>
                  <a:schemeClr val="bg2">
                    <a:lumMod val="25000"/>
                  </a:schemeClr>
                </a:solidFill>
              </a:rPr>
              <a:t>경제</a:t>
            </a:r>
            <a:endParaRPr lang="ko-KR" altLang="en-US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5328344" y="5174540"/>
            <a:ext cx="2273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2">
                    <a:lumMod val="25000"/>
                  </a:schemeClr>
                </a:solidFill>
              </a:rPr>
              <a:t>Shepard’s Lemma</a:t>
            </a:r>
            <a:endParaRPr lang="ko-KR" alt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7848624" y="1943472"/>
            <a:ext cx="18446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>
              <a:buFont typeface="Arial" panose="020B0604020202020204" pitchFamily="34" charset="0"/>
              <a:buChar char="•"/>
            </a:pPr>
            <a:r>
              <a:rPr lang="ko-KR" altLang="en-US" sz="1400" dirty="0" smtClean="0">
                <a:solidFill>
                  <a:schemeClr val="bg2">
                    <a:lumMod val="25000"/>
                  </a:schemeClr>
                </a:solidFill>
              </a:rPr>
              <a:t>상보이완조건 허용</a:t>
            </a:r>
            <a:r>
              <a:rPr lang="en-US" altLang="ko-KR" sz="1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5839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9" name="Freeform 3"/>
          <p:cNvSpPr/>
          <p:nvPr/>
        </p:nvSpPr>
        <p:spPr>
          <a:xfrm>
            <a:off x="438556" y="1202042"/>
            <a:ext cx="4421228" cy="540004"/>
          </a:xfrm>
          <a:custGeom>
            <a:avLst/>
            <a:gdLst>
              <a:gd name="connsiteX0" fmla="*/ 179997 w 4306570"/>
              <a:gd name="connsiteY0" fmla="*/ 0 h 540004"/>
              <a:gd name="connsiteX1" fmla="*/ 0 w 4306570"/>
              <a:gd name="connsiteY1" fmla="*/ 179997 h 540004"/>
              <a:gd name="connsiteX2" fmla="*/ 0 w 4306570"/>
              <a:gd name="connsiteY2" fmla="*/ 359994 h 540004"/>
              <a:gd name="connsiteX3" fmla="*/ 179997 w 4306570"/>
              <a:gd name="connsiteY3" fmla="*/ 540004 h 540004"/>
              <a:gd name="connsiteX4" fmla="*/ 4126560 w 4306570"/>
              <a:gd name="connsiteY4" fmla="*/ 540004 h 540004"/>
              <a:gd name="connsiteX5" fmla="*/ 4306569 w 4306570"/>
              <a:gd name="connsiteY5" fmla="*/ 359994 h 540004"/>
              <a:gd name="connsiteX6" fmla="*/ 4306569 w 4306570"/>
              <a:gd name="connsiteY6" fmla="*/ 179997 h 540004"/>
              <a:gd name="connsiteX7" fmla="*/ 4126560 w 4306570"/>
              <a:gd name="connsiteY7" fmla="*/ 0 h 540004"/>
              <a:gd name="connsiteX8" fmla="*/ 179997 w 4306570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06570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126560" y="540004"/>
                </a:lnTo>
                <a:cubicBezTo>
                  <a:pt x="4126560" y="540004"/>
                  <a:pt x="4306569" y="540004"/>
                  <a:pt x="4306569" y="359994"/>
                </a:cubicBezTo>
                <a:lnTo>
                  <a:pt x="4306569" y="179997"/>
                </a:lnTo>
                <a:cubicBezTo>
                  <a:pt x="4306569" y="179997"/>
                  <a:pt x="4306569" y="0"/>
                  <a:pt x="4126560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00"/>
              </a:lnSpc>
              <a:tabLst>
                <a:tab pos="203200" algn="l"/>
                <a:tab pos="215900" algn="l"/>
              </a:tabLst>
            </a:pPr>
            <a:r>
              <a:rPr lang="ko-KR" altLang="en-US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영의 이윤조건</a:t>
            </a:r>
            <a:r>
              <a:rPr lang="en-US" altLang="ko-KR" sz="1600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(Zero</a:t>
            </a:r>
            <a:r>
              <a:rPr lang="ko-KR" altLang="en-US" sz="1600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Profit Condition)</a:t>
            </a:r>
            <a:endParaRPr lang="en-US" altLang="zh-CN" sz="1600" b="1" spc="-1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030" name="Freeform 3"/>
          <p:cNvSpPr/>
          <p:nvPr/>
        </p:nvSpPr>
        <p:spPr>
          <a:xfrm>
            <a:off x="287784" y="4643828"/>
            <a:ext cx="4572000" cy="540004"/>
          </a:xfrm>
          <a:custGeom>
            <a:avLst/>
            <a:gdLst>
              <a:gd name="connsiteX0" fmla="*/ 179997 w 4392002"/>
              <a:gd name="connsiteY0" fmla="*/ 0 h 540004"/>
              <a:gd name="connsiteX1" fmla="*/ 0 w 4392002"/>
              <a:gd name="connsiteY1" fmla="*/ 179997 h 540004"/>
              <a:gd name="connsiteX2" fmla="*/ 0 w 4392002"/>
              <a:gd name="connsiteY2" fmla="*/ 359994 h 540004"/>
              <a:gd name="connsiteX3" fmla="*/ 179997 w 4392002"/>
              <a:gd name="connsiteY3" fmla="*/ 540004 h 540004"/>
              <a:gd name="connsiteX4" fmla="*/ 4211992 w 4392002"/>
              <a:gd name="connsiteY4" fmla="*/ 540004 h 540004"/>
              <a:gd name="connsiteX5" fmla="*/ 4392002 w 4392002"/>
              <a:gd name="connsiteY5" fmla="*/ 359994 h 540004"/>
              <a:gd name="connsiteX6" fmla="*/ 4392002 w 4392002"/>
              <a:gd name="connsiteY6" fmla="*/ 179997 h 540004"/>
              <a:gd name="connsiteX7" fmla="*/ 4211992 w 4392002"/>
              <a:gd name="connsiteY7" fmla="*/ 0 h 540004"/>
              <a:gd name="connsiteX8" fmla="*/ 179997 w 4392002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92002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211992" y="540004"/>
                </a:lnTo>
                <a:cubicBezTo>
                  <a:pt x="4211992" y="540004"/>
                  <a:pt x="4392002" y="540004"/>
                  <a:pt x="4392002" y="359994"/>
                </a:cubicBezTo>
                <a:lnTo>
                  <a:pt x="4392002" y="179997"/>
                </a:lnTo>
                <a:cubicBezTo>
                  <a:pt x="4392002" y="179997"/>
                  <a:pt x="4392002" y="0"/>
                  <a:pt x="4211992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en-US" altLang="zh-CN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	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소득균형조건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(Income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Balance Co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dition)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zh-CN" sz="1600" b="1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134028" y="6807508"/>
            <a:ext cx="89768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</a:t>
            </a:r>
          </a:p>
        </p:txBody>
      </p:sp>
      <p:sp>
        <p:nvSpPr>
          <p:cNvPr id="1062" name="TextBox 1"/>
          <p:cNvSpPr txBox="1"/>
          <p:nvPr/>
        </p:nvSpPr>
        <p:spPr>
          <a:xfrm>
            <a:off x="609600" y="266700"/>
            <a:ext cx="3784690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en-US" altLang="zh-CN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CGE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모형의 구축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1" name="Freeform 3"/>
          <p:cNvSpPr/>
          <p:nvPr/>
        </p:nvSpPr>
        <p:spPr>
          <a:xfrm>
            <a:off x="5184813" y="1151384"/>
            <a:ext cx="4653289" cy="540004"/>
          </a:xfrm>
          <a:custGeom>
            <a:avLst/>
            <a:gdLst>
              <a:gd name="connsiteX0" fmla="*/ 179997 w 4392002"/>
              <a:gd name="connsiteY0" fmla="*/ 0 h 540004"/>
              <a:gd name="connsiteX1" fmla="*/ 0 w 4392002"/>
              <a:gd name="connsiteY1" fmla="*/ 179997 h 540004"/>
              <a:gd name="connsiteX2" fmla="*/ 0 w 4392002"/>
              <a:gd name="connsiteY2" fmla="*/ 359994 h 540004"/>
              <a:gd name="connsiteX3" fmla="*/ 179997 w 4392002"/>
              <a:gd name="connsiteY3" fmla="*/ 540004 h 540004"/>
              <a:gd name="connsiteX4" fmla="*/ 4211992 w 4392002"/>
              <a:gd name="connsiteY4" fmla="*/ 540004 h 540004"/>
              <a:gd name="connsiteX5" fmla="*/ 4392002 w 4392002"/>
              <a:gd name="connsiteY5" fmla="*/ 359994 h 540004"/>
              <a:gd name="connsiteX6" fmla="*/ 4392002 w 4392002"/>
              <a:gd name="connsiteY6" fmla="*/ 179997 h 540004"/>
              <a:gd name="connsiteX7" fmla="*/ 4211992 w 4392002"/>
              <a:gd name="connsiteY7" fmla="*/ 0 h 540004"/>
              <a:gd name="connsiteX8" fmla="*/ 179997 w 4392002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92002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211992" y="540004"/>
                </a:lnTo>
                <a:cubicBezTo>
                  <a:pt x="4211992" y="540004"/>
                  <a:pt x="4392002" y="540004"/>
                  <a:pt x="4392002" y="359994"/>
                </a:cubicBezTo>
                <a:lnTo>
                  <a:pt x="4392002" y="179997"/>
                </a:lnTo>
                <a:cubicBezTo>
                  <a:pt x="4392002" y="179997"/>
                  <a:pt x="4392002" y="0"/>
                  <a:pt x="4211992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200"/>
              </a:lnSpc>
              <a:tabLst>
                <a:tab pos="190500" algn="l"/>
                <a:tab pos="825500" algn="l"/>
              </a:tabLst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시장청산조건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(market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Clearance Condition)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zh-CN" sz="1600" b="1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4" y="1949807"/>
            <a:ext cx="45720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328" y="1871464"/>
            <a:ext cx="4619625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05" y="5291788"/>
            <a:ext cx="1628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5" name="모서리가 둥근 직사각형 44"/>
              <p:cNvSpPr/>
              <p:nvPr/>
            </p:nvSpPr>
            <p:spPr>
              <a:xfrm>
                <a:off x="248858" y="3095600"/>
                <a:ext cx="4719446" cy="1296144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65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82563" indent="-182563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단위당 </a:t>
                </a:r>
                <a:r>
                  <a:rPr lang="ko-KR" altLang="en-US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이윤함수 </a:t>
                </a:r>
                <a14:m>
                  <m:oMath xmlns:m="http://schemas.openxmlformats.org/officeDocument/2006/math">
                    <m:r>
                      <a:rPr lang="ko-KR" altLang="en-US" sz="1400" b="1">
                        <a:solidFill>
                          <a:srgbClr val="A08E5C"/>
                        </a:solidFill>
                        <a:latin typeface="Cambria Math"/>
                        <a:ea typeface="맑은 고딕" panose="020B0503020000020004" pitchFamily="50" charset="-127"/>
                      </a:rPr>
                      <m:t>∏</m:t>
                    </m:r>
                  </m:oMath>
                </a14:m>
                <a:r>
                  <a:rPr lang="ko-KR" altLang="en-US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와 효용 단위당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소득함수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400" b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𝑰</m:t>
                        </m:r>
                      </m:e>
                      <m:sub>
                        <m:r>
                          <a:rPr lang="en-US" altLang="ko-KR" sz="1400" b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𝒖</m:t>
                        </m:r>
                      </m:sub>
                    </m:sSub>
                  </m:oMath>
                </a14:m>
                <a:r>
                  <a:rPr lang="ko-KR" altLang="en-US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가 </a:t>
                </a:r>
                <a:r>
                  <a:rPr lang="en-US" altLang="ko-KR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r>
                  <a:rPr lang="ko-KR" altLang="en-US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되는 </a:t>
                </a:r>
                <a:r>
                  <a:rPr lang="en-US" altLang="ko-KR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X, Y, U</a:t>
                </a:r>
                <a:r>
                  <a:rPr lang="ko-KR" altLang="en-US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</a:t>
                </a:r>
                <a:r>
                  <a:rPr lang="en-US" altLang="ko-KR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결정 </a:t>
                </a:r>
                <a:endParaRPr lang="en-US" altLang="ko-KR" sz="1400" b="1" dirty="0" smtClean="0">
                  <a:solidFill>
                    <a:srgbClr val="A08E5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182563" indent="-182563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상보이완조건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이윤함수와 재와 공급량 둘 중 하나는 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이거나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둘 다 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되는 조건 </a:t>
                </a:r>
                <a:endParaRPr lang="ko-KR" altLang="en-US" sz="1400" dirty="0"/>
              </a:p>
            </p:txBody>
          </p:sp>
        </mc:Choice>
        <mc:Fallback xmlns="">
          <p:sp>
            <p:nvSpPr>
              <p:cNvPr id="45" name="모서리가 둥근 직사각형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858" y="3095600"/>
                <a:ext cx="4719446" cy="1296144"/>
              </a:xfrm>
              <a:prstGeom prst="roundRect">
                <a:avLst/>
              </a:prstGeom>
              <a:blipFill rotWithShape="1">
                <a:blip r:embed="rId7"/>
                <a:stretch>
                  <a:fillRect b="-3721"/>
                </a:stretch>
              </a:blipFill>
              <a:ln w="19050">
                <a:solidFill>
                  <a:schemeClr val="bg1">
                    <a:lumMod val="65000"/>
                  </a:schemeClr>
                </a:solidFill>
                <a:prstDash val="sysDot"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모서리가 둥근 직사각형 45"/>
          <p:cNvSpPr/>
          <p:nvPr/>
        </p:nvSpPr>
        <p:spPr>
          <a:xfrm>
            <a:off x="5184328" y="3743672"/>
            <a:ext cx="4503422" cy="38214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초과공급 함수     가 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되는 가격 결정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6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528" y="3887688"/>
            <a:ext cx="2381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모서리가 둥근 직사각형 47"/>
          <p:cNvSpPr/>
          <p:nvPr/>
        </p:nvSpPr>
        <p:spPr>
          <a:xfrm>
            <a:off x="248858" y="5795844"/>
            <a:ext cx="4503422" cy="57606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상보이완조건 없이 항등식이 항상 성립  </a:t>
            </a:r>
            <a:endParaRPr lang="ko-KR" altLang="en-US" sz="1400" dirty="0"/>
          </a:p>
        </p:txBody>
      </p:sp>
      <p:sp>
        <p:nvSpPr>
          <p:cNvPr id="66" name="Rectangle 7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7" name="_x214294552" descr="EMB00001d0c35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672" y="4352216"/>
            <a:ext cx="3428080" cy="219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53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134028" y="6807508"/>
            <a:ext cx="89768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4</a:t>
            </a:r>
          </a:p>
        </p:txBody>
      </p:sp>
      <p:sp>
        <p:nvSpPr>
          <p:cNvPr id="1062" name="TextBox 1"/>
          <p:cNvSpPr txBox="1"/>
          <p:nvPr/>
        </p:nvSpPr>
        <p:spPr>
          <a:xfrm>
            <a:off x="609600" y="266700"/>
            <a:ext cx="3784690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en-US" altLang="zh-CN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CGE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모형의 구축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3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3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2700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	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4" name="Rectangle 7"/>
          <p:cNvSpPr>
            <a:spLocks noChangeArrowheads="1"/>
          </p:cNvSpPr>
          <p:nvPr/>
        </p:nvSpPr>
        <p:spPr bwMode="auto">
          <a:xfrm>
            <a:off x="0" y="791344"/>
            <a:ext cx="100806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27000"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12700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127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	</a:t>
            </a:r>
            <a:r>
              <a:rPr kumimoji="1" lang="en-US" altLang="ko-K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#신명조"/>
                <a:cs typeface="굴림" pitchFamily="50" charset="-127"/>
              </a:rPr>
              <a:t> </a:t>
            </a: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0" y="78105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0" y="1400175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한컴바탕" pitchFamily="18" charset="2"/>
                <a:cs typeface="한컴바탕" pitchFamily="18" charset="2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7" name="Rectangle 11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" name="Rectangle 15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0" name="Rectangle 17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Rectangle 21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" name="Rectangle 23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9" name="Rectangle 25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" name="Rectangle 27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2" name="Rectangle 29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3" name="Rectangle 31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4" name="Rectangle 33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5" name="Rectangle 35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0" name="Freeform 3"/>
          <p:cNvSpPr/>
          <p:nvPr/>
        </p:nvSpPr>
        <p:spPr>
          <a:xfrm>
            <a:off x="2547896" y="1088771"/>
            <a:ext cx="4148835" cy="540004"/>
          </a:xfrm>
          <a:custGeom>
            <a:avLst/>
            <a:gdLst>
              <a:gd name="connsiteX0" fmla="*/ 179997 w 4306570"/>
              <a:gd name="connsiteY0" fmla="*/ 0 h 540004"/>
              <a:gd name="connsiteX1" fmla="*/ 0 w 4306570"/>
              <a:gd name="connsiteY1" fmla="*/ 179997 h 540004"/>
              <a:gd name="connsiteX2" fmla="*/ 0 w 4306570"/>
              <a:gd name="connsiteY2" fmla="*/ 359994 h 540004"/>
              <a:gd name="connsiteX3" fmla="*/ 179997 w 4306570"/>
              <a:gd name="connsiteY3" fmla="*/ 540004 h 540004"/>
              <a:gd name="connsiteX4" fmla="*/ 4126560 w 4306570"/>
              <a:gd name="connsiteY4" fmla="*/ 540004 h 540004"/>
              <a:gd name="connsiteX5" fmla="*/ 4306569 w 4306570"/>
              <a:gd name="connsiteY5" fmla="*/ 359994 h 540004"/>
              <a:gd name="connsiteX6" fmla="*/ 4306569 w 4306570"/>
              <a:gd name="connsiteY6" fmla="*/ 179997 h 540004"/>
              <a:gd name="connsiteX7" fmla="*/ 4126560 w 4306570"/>
              <a:gd name="connsiteY7" fmla="*/ 0 h 540004"/>
              <a:gd name="connsiteX8" fmla="*/ 179997 w 4306570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06570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126560" y="540004"/>
                </a:lnTo>
                <a:cubicBezTo>
                  <a:pt x="4126560" y="540004"/>
                  <a:pt x="4306569" y="540004"/>
                  <a:pt x="4306569" y="359994"/>
                </a:cubicBezTo>
                <a:lnTo>
                  <a:pt x="4306569" y="179997"/>
                </a:lnTo>
                <a:cubicBezTo>
                  <a:pt x="4306569" y="179997"/>
                  <a:pt x="4306569" y="0"/>
                  <a:pt x="4126560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200"/>
              </a:lnSpc>
              <a:tabLst>
                <a:tab pos="203200" algn="l"/>
                <a:tab pos="215900" algn="l"/>
              </a:tabLst>
            </a:pPr>
            <a:r>
              <a:rPr lang="ko-KR" altLang="en-US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사회회계행렬</a:t>
            </a:r>
            <a:r>
              <a:rPr lang="en-US" altLang="ko-KR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(SAM: Social Account Matrix)</a:t>
            </a:r>
            <a:endParaRPr lang="en-US" altLang="zh-CN" b="1" spc="-1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94" name="Freeform 3"/>
          <p:cNvSpPr/>
          <p:nvPr/>
        </p:nvSpPr>
        <p:spPr>
          <a:xfrm>
            <a:off x="287784" y="1767217"/>
            <a:ext cx="9463413" cy="4856775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99" y="2015480"/>
            <a:ext cx="5370241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모서리가 둥근 직사각형 55"/>
          <p:cNvSpPr/>
          <p:nvPr/>
        </p:nvSpPr>
        <p:spPr>
          <a:xfrm>
            <a:off x="5904407" y="1871464"/>
            <a:ext cx="3846789" cy="475252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 indent="-182563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정의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 기간 동안 한 국가의 </a:t>
            </a: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경제적 거래를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요약한 </a:t>
            </a: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테이블</a:t>
            </a:r>
            <a:endParaRPr lang="en-US" altLang="ko-KR" sz="14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2563" indent="-182563"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</a:t>
            </a:r>
            <a:r>
              <a:rPr lang="en-US" altLang="ko-KR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재화와 서비스를 생산하여 판매한 수입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가로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생산에 기여한 요소 및 중간재화로 지출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세로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4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2563" indent="-182563"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가계</a:t>
            </a:r>
            <a:r>
              <a:rPr lang="en-US" altLang="ko-KR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총소득은 노동과 자본을 기업에 공급하여 얻은 소득과 정부 이전소득 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가로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구성되고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이를 소비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저축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세금으로 지출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세로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endParaRPr lang="en-US" altLang="ko-KR" sz="14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2563" indent="-182563"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</a:t>
            </a:r>
            <a:r>
              <a:rPr lang="en-US" altLang="ko-KR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 수입원은 세금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가로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이며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정부지출과 가계이전 및 투자로 지출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세로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82563" indent="-182563"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투자</a:t>
            </a:r>
            <a:r>
              <a:rPr lang="en-US" altLang="ko-KR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가계저축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경상수지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가로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+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정부저축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(12)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구성되고 투자재 소비로 지출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세로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82563" indent="-182563"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대외거래</a:t>
            </a:r>
            <a:r>
              <a:rPr lang="en-US" altLang="ko-KR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수입된 총재화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(26)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 생산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투자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가계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정부지출로 소비되고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수출과의 차액은 경상수지</a:t>
            </a:r>
            <a:r>
              <a:rPr lang="en-US" altLang="ko-KR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(28)</a:t>
            </a:r>
            <a:r>
              <a:rPr lang="ko-KR" altLang="en-US" sz="14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기록  </a:t>
            </a:r>
          </a:p>
        </p:txBody>
      </p:sp>
    </p:spTree>
    <p:extLst>
      <p:ext uri="{BB962C8B-B14F-4D97-AF65-F5344CB8AC3E}">
        <p14:creationId xmlns:p14="http://schemas.microsoft.com/office/powerpoint/2010/main" val="97121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134028" y="6807508"/>
            <a:ext cx="89768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</a:t>
            </a:r>
          </a:p>
        </p:txBody>
      </p:sp>
      <p:sp>
        <p:nvSpPr>
          <p:cNvPr id="1062" name="TextBox 1"/>
          <p:cNvSpPr txBox="1"/>
          <p:nvPr/>
        </p:nvSpPr>
        <p:spPr>
          <a:xfrm>
            <a:off x="609600" y="266700"/>
            <a:ext cx="3784690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en-US" altLang="zh-CN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CGE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모형의 구축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3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3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2700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	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4" name="Rectangle 7"/>
          <p:cNvSpPr>
            <a:spLocks noChangeArrowheads="1"/>
          </p:cNvSpPr>
          <p:nvPr/>
        </p:nvSpPr>
        <p:spPr bwMode="auto">
          <a:xfrm>
            <a:off x="0" y="791344"/>
            <a:ext cx="100806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27000"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 latinLnBrk="1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12700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127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	</a:t>
            </a:r>
            <a:r>
              <a:rPr kumimoji="1" lang="en-US" altLang="ko-KR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#신명조"/>
                <a:cs typeface="굴림" pitchFamily="50" charset="-127"/>
              </a:rPr>
              <a:t> </a:t>
            </a: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0" y="78105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Rectangle 9"/>
          <p:cNvSpPr>
            <a:spLocks noChangeArrowheads="1"/>
          </p:cNvSpPr>
          <p:nvPr/>
        </p:nvSpPr>
        <p:spPr bwMode="auto">
          <a:xfrm>
            <a:off x="0" y="1400175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한컴바탕" pitchFamily="18" charset="2"/>
                <a:cs typeface="한컴바탕" pitchFamily="18" charset="2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한컴바탕" pitchFamily="18" charset="2"/>
                <a:ea typeface="한컴바탕" pitchFamily="18" charset="2"/>
                <a:cs typeface="한컴바탕" pitchFamily="18" charset="2"/>
              </a:rPr>
              <a:t> 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7" name="Rectangle 11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" name="Rectangle 15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0" name="Rectangle 17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Rectangle 21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" name="Rectangle 23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9" name="Rectangle 25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" name="Rectangle 27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2" name="Rectangle 29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3" name="Rectangle 31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4" name="Rectangle 33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5" name="Rectangle 35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0" name="Freeform 3"/>
          <p:cNvSpPr/>
          <p:nvPr/>
        </p:nvSpPr>
        <p:spPr>
          <a:xfrm>
            <a:off x="2547896" y="1088771"/>
            <a:ext cx="4148835" cy="540004"/>
          </a:xfrm>
          <a:custGeom>
            <a:avLst/>
            <a:gdLst>
              <a:gd name="connsiteX0" fmla="*/ 179997 w 4306570"/>
              <a:gd name="connsiteY0" fmla="*/ 0 h 540004"/>
              <a:gd name="connsiteX1" fmla="*/ 0 w 4306570"/>
              <a:gd name="connsiteY1" fmla="*/ 179997 h 540004"/>
              <a:gd name="connsiteX2" fmla="*/ 0 w 4306570"/>
              <a:gd name="connsiteY2" fmla="*/ 359994 h 540004"/>
              <a:gd name="connsiteX3" fmla="*/ 179997 w 4306570"/>
              <a:gd name="connsiteY3" fmla="*/ 540004 h 540004"/>
              <a:gd name="connsiteX4" fmla="*/ 4126560 w 4306570"/>
              <a:gd name="connsiteY4" fmla="*/ 540004 h 540004"/>
              <a:gd name="connsiteX5" fmla="*/ 4306569 w 4306570"/>
              <a:gd name="connsiteY5" fmla="*/ 359994 h 540004"/>
              <a:gd name="connsiteX6" fmla="*/ 4306569 w 4306570"/>
              <a:gd name="connsiteY6" fmla="*/ 179997 h 540004"/>
              <a:gd name="connsiteX7" fmla="*/ 4126560 w 4306570"/>
              <a:gd name="connsiteY7" fmla="*/ 0 h 540004"/>
              <a:gd name="connsiteX8" fmla="*/ 179997 w 4306570"/>
              <a:gd name="connsiteY8" fmla="*/ 0 h 5400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306570" h="54000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359994"/>
                </a:lnTo>
                <a:cubicBezTo>
                  <a:pt x="0" y="359994"/>
                  <a:pt x="0" y="540004"/>
                  <a:pt x="179997" y="540004"/>
                </a:cubicBezTo>
                <a:lnTo>
                  <a:pt x="4126560" y="540004"/>
                </a:lnTo>
                <a:cubicBezTo>
                  <a:pt x="4126560" y="540004"/>
                  <a:pt x="4306569" y="540004"/>
                  <a:pt x="4306569" y="359994"/>
                </a:cubicBezTo>
                <a:lnTo>
                  <a:pt x="4306569" y="179997"/>
                </a:lnTo>
                <a:cubicBezTo>
                  <a:pt x="4306569" y="179997"/>
                  <a:pt x="4306569" y="0"/>
                  <a:pt x="4126560" y="0"/>
                </a:cubicBezTo>
                <a:lnTo>
                  <a:pt x="179997" y="0"/>
                </a:lnTo>
              </a:path>
            </a:pathLst>
          </a:custGeom>
          <a:solidFill>
            <a:srgbClr val="008BC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200"/>
              </a:lnSpc>
              <a:tabLst>
                <a:tab pos="203200" algn="l"/>
                <a:tab pos="215900" algn="l"/>
              </a:tabLst>
            </a:pPr>
            <a:r>
              <a:rPr lang="ko-KR" altLang="en-US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보정</a:t>
            </a:r>
            <a:r>
              <a:rPr lang="en-US" altLang="ko-KR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(Calibration) &amp; MPSGE </a:t>
            </a:r>
            <a:r>
              <a:rPr lang="ko-KR" altLang="en-US" b="1" spc="-150" dirty="0" smtClean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연산 </a:t>
            </a:r>
            <a:endParaRPr lang="en-US" altLang="zh-CN" b="1" spc="-150" dirty="0">
              <a:solidFill>
                <a:srgbClr val="FFFFFF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94" name="Freeform 3"/>
          <p:cNvSpPr/>
          <p:nvPr/>
        </p:nvSpPr>
        <p:spPr>
          <a:xfrm>
            <a:off x="293174" y="1767216"/>
            <a:ext cx="9463413" cy="4856775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087489"/>
            <a:ext cx="5105426" cy="4248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0" name="모서리가 둥근 직사각형 59"/>
          <p:cNvSpPr/>
          <p:nvPr/>
        </p:nvSpPr>
        <p:spPr>
          <a:xfrm>
            <a:off x="5537226" y="1756374"/>
            <a:ext cx="4221727" cy="220332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 indent="-182563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chemeClr val="bg2">
                    <a:lumMod val="25000"/>
                  </a:schemeClr>
                </a:solidFill>
              </a:rPr>
              <a:t>계수형태</a:t>
            </a:r>
            <a:r>
              <a:rPr lang="en-US" altLang="ko-KR" sz="1600" b="1" dirty="0">
                <a:solidFill>
                  <a:schemeClr val="bg2">
                    <a:lumMod val="25000"/>
                  </a:schemeClr>
                </a:solidFill>
              </a:rPr>
              <a:t>: </a:t>
            </a:r>
          </a:p>
          <a:p>
            <a:pPr marL="355600" lvl="1" indent="-92075"/>
            <a:r>
              <a:rPr lang="en-US" altLang="ko-KR" sz="1600" b="1" dirty="0">
                <a:solidFill>
                  <a:schemeClr val="bg2">
                    <a:lumMod val="25000"/>
                  </a:schemeClr>
                </a:solidFill>
              </a:rPr>
              <a:t>- </a:t>
            </a: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보정과정이 복잡하고 어려워 잘못된 보정결과를 얻을 가능성 높음</a:t>
            </a:r>
            <a:endParaRPr lang="en-US" altLang="ko-KR" sz="1600" dirty="0">
              <a:solidFill>
                <a:schemeClr val="bg2">
                  <a:lumMod val="25000"/>
                </a:schemeClr>
              </a:solidFill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chemeClr val="bg2">
                    <a:lumMod val="25000"/>
                  </a:schemeClr>
                </a:solidFill>
              </a:rPr>
              <a:t>비중함수</a:t>
            </a:r>
            <a:r>
              <a:rPr lang="en-US" altLang="ko-KR" sz="1600" b="1" dirty="0">
                <a:solidFill>
                  <a:schemeClr val="bg2">
                    <a:lumMod val="25000"/>
                  </a:schemeClr>
                </a:solidFill>
              </a:rPr>
              <a:t>:</a:t>
            </a:r>
          </a:p>
          <a:p>
            <a:pPr marL="355600" indent="-92075">
              <a:buFontTx/>
              <a:buChar char="-"/>
            </a:pP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현실데이터와 대체탄력성 만을 가지고 보정이 가능하도록 계수 형태의 함수에</a:t>
            </a:r>
            <a:endParaRPr lang="en-US" altLang="ko-KR" sz="1600" dirty="0">
              <a:solidFill>
                <a:schemeClr val="bg2">
                  <a:lumMod val="25000"/>
                </a:schemeClr>
              </a:solidFill>
            </a:endParaRPr>
          </a:p>
          <a:p>
            <a:pPr marL="263525"/>
            <a:r>
              <a:rPr lang="ko-KR" altLang="en-US" sz="1600" dirty="0" smtClean="0">
                <a:solidFill>
                  <a:schemeClr val="bg2">
                    <a:lumMod val="25000"/>
                  </a:schemeClr>
                </a:solidFill>
              </a:rPr>
              <a:t>        </a:t>
            </a:r>
            <a:r>
              <a:rPr lang="ko-KR" altLang="en-US" sz="1600" dirty="0" err="1" smtClean="0">
                <a:solidFill>
                  <a:schemeClr val="bg2">
                    <a:lumMod val="25000"/>
                  </a:schemeClr>
                </a:solidFill>
              </a:rPr>
              <a:t>를</a:t>
            </a:r>
            <a:r>
              <a:rPr lang="ko-KR" altLang="en-US" sz="16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대입하여 비중함수형태로 전환</a:t>
            </a:r>
            <a:endParaRPr lang="en-US" altLang="ko-KR" sz="16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5123" name="_x184447800" descr="DRW00001d3023d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439" y="3447781"/>
            <a:ext cx="583622" cy="43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모서리가 둥근 직사각형 60"/>
          <p:cNvSpPr/>
          <p:nvPr/>
        </p:nvSpPr>
        <p:spPr>
          <a:xfrm>
            <a:off x="5539770" y="4031704"/>
            <a:ext cx="4221727" cy="259228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bg2">
                    <a:lumMod val="25000"/>
                  </a:schemeClr>
                </a:solidFill>
              </a:rPr>
              <a:t>MPSGE: Mathematical Programming System for General Equilibrium)</a:t>
            </a:r>
            <a:r>
              <a:rPr lang="ko-KR" altLang="en-US" sz="1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ko-KR" sz="16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</a:p>
          <a:p>
            <a:pPr marL="549275" lvl="1" indent="-285750">
              <a:buFontTx/>
              <a:buChar char="-"/>
            </a:pPr>
            <a:r>
              <a:rPr lang="en-US" altLang="ko-KR" sz="1600" dirty="0">
                <a:solidFill>
                  <a:schemeClr val="bg2">
                    <a:lumMod val="25000"/>
                  </a:schemeClr>
                </a:solidFill>
              </a:rPr>
              <a:t>Rutherford(1994) </a:t>
            </a: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개발</a:t>
            </a:r>
            <a:endParaRPr lang="en-US" altLang="ko-KR" sz="1600" dirty="0">
              <a:solidFill>
                <a:schemeClr val="bg2">
                  <a:lumMod val="25000"/>
                </a:schemeClr>
              </a:solidFill>
            </a:endParaRPr>
          </a:p>
          <a:p>
            <a:pPr marL="549275" lvl="1" indent="-285750">
              <a:buFontTx/>
              <a:buChar char="-"/>
            </a:pPr>
            <a:r>
              <a:rPr lang="en-US" altLang="ko-KR" sz="1600" dirty="0">
                <a:solidFill>
                  <a:schemeClr val="bg2">
                    <a:lumMod val="25000"/>
                  </a:schemeClr>
                </a:solidFill>
              </a:rPr>
              <a:t>MCP </a:t>
            </a: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연산방법 사용</a:t>
            </a:r>
            <a:endParaRPr lang="en-US" altLang="ko-KR" sz="1600" dirty="0">
              <a:solidFill>
                <a:schemeClr val="bg2">
                  <a:lumMod val="25000"/>
                </a:schemeClr>
              </a:solidFill>
            </a:endParaRPr>
          </a:p>
          <a:p>
            <a:pPr marL="549275" lvl="1" indent="-285750">
              <a:buFontTx/>
              <a:buChar char="-"/>
            </a:pP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경제구조와 벤치마크 데이터를 입력하면 프로그램 내에서 자동으로 비용함수</a:t>
            </a:r>
            <a:r>
              <a:rPr lang="en-US" altLang="ko-KR" sz="1600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지출함수</a:t>
            </a:r>
            <a:r>
              <a:rPr lang="en-US" altLang="ko-KR" sz="1600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수요함수</a:t>
            </a:r>
            <a:r>
              <a:rPr lang="en-US" altLang="ko-KR" sz="1600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비중 </a:t>
            </a:r>
            <a:r>
              <a:rPr lang="ko-KR" altLang="en-US" sz="1600" dirty="0" err="1">
                <a:solidFill>
                  <a:schemeClr val="bg2">
                    <a:lumMod val="25000"/>
                  </a:schemeClr>
                </a:solidFill>
              </a:rPr>
              <a:t>모수값을</a:t>
            </a: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 도출하고 일반균형 해 도출</a:t>
            </a:r>
            <a:endParaRPr lang="en-US" altLang="ko-KR" sz="1600" dirty="0">
              <a:solidFill>
                <a:schemeClr val="bg2">
                  <a:lumMod val="25000"/>
                </a:schemeClr>
              </a:solidFill>
            </a:endParaRPr>
          </a:p>
          <a:p>
            <a:pPr marL="549275" lvl="1" indent="-285750">
              <a:buFontTx/>
              <a:buChar char="-"/>
            </a:pP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</a:rPr>
              <a:t>수정보완이 수월하고 대형모형 구축이 가능 </a:t>
            </a:r>
            <a:endParaRPr lang="en-US" altLang="ko-KR" sz="1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05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719" y="-19661"/>
            <a:ext cx="10080002" cy="7199998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825470" y="2807568"/>
            <a:ext cx="7095162" cy="13798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5200"/>
              </a:lnSpc>
              <a:tabLst/>
            </a:pPr>
            <a:r>
              <a:rPr lang="en-US" altLang="zh-CN" sz="4800" b="1" dirty="0" smtClean="0">
                <a:solidFill>
                  <a:srgbClr val="2688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맑은 고딕" pitchFamily="18" charset="0"/>
              </a:rPr>
              <a:t>II.</a:t>
            </a:r>
            <a:r>
              <a:rPr lang="en-US" altLang="zh-CN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 </a:t>
            </a:r>
            <a:r>
              <a:rPr lang="ko-KR" altLang="en-US" sz="4800" b="1" dirty="0" smtClean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조세정책 평가 모형과 </a:t>
            </a:r>
            <a:endParaRPr lang="en-US" altLang="ko-KR" sz="4800" b="1" dirty="0" smtClean="0">
              <a:solidFill>
                <a:schemeClr val="bg2">
                  <a:lumMod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imes New Roman" pitchFamily="18" charset="0"/>
            </a:endParaRPr>
          </a:p>
          <a:p>
            <a:pPr>
              <a:lnSpc>
                <a:spcPts val="5200"/>
              </a:lnSpc>
              <a:tabLst/>
            </a:pPr>
            <a:r>
              <a:rPr lang="en-US" altLang="ko-KR" sz="4800" b="1" dirty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	</a:t>
            </a:r>
            <a:r>
              <a:rPr lang="en-US" altLang="ko-KR" sz="4800" b="1" dirty="0" smtClean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	</a:t>
            </a:r>
            <a:r>
              <a:rPr lang="ko-KR" altLang="en-US" sz="4800" b="1" dirty="0" smtClean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효과분석</a:t>
            </a:r>
            <a:endParaRPr lang="en-US" altLang="zh-CN" sz="4800" dirty="0" smtClean="0">
              <a:solidFill>
                <a:schemeClr val="bg2">
                  <a:lumMod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맑은 고딕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62748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6826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31800" y="1061291"/>
            <a:ext cx="9201924" cy="904926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재화 및 생산요소의 흐름도</a:t>
            </a:r>
            <a:endParaRPr lang="zh-CN" altLang="en-US" sz="24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89768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7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273283688" descr="EMB00001d3023e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16" y="2159496"/>
            <a:ext cx="8640613" cy="4361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90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62748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6826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31800" y="1061291"/>
            <a:ext cx="9201924" cy="904926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분석대상 산업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,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소비재화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,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소득계층 및 자본</a:t>
            </a:r>
            <a:endParaRPr lang="zh-CN" altLang="en-US" sz="24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89768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8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93" y="2303512"/>
            <a:ext cx="8721847" cy="4169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374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62748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6826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31800" y="1061291"/>
            <a:ext cx="9201924" cy="904926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분석대상 조세</a:t>
            </a:r>
            <a:endParaRPr lang="zh-CN" altLang="en-US" sz="24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89768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9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683" y="2231504"/>
            <a:ext cx="6177997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914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62748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711847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31800" y="1061291"/>
            <a:ext cx="9201924" cy="730897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가계부문</a:t>
            </a:r>
            <a:endParaRPr lang="zh-CN" altLang="en-US" sz="24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10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2" y="2087488"/>
            <a:ext cx="4682976" cy="4541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344" y="1871464"/>
            <a:ext cx="4129659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27" y="4175720"/>
            <a:ext cx="4093975" cy="2573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788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62748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6826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31800" y="1061291"/>
            <a:ext cx="9201924" cy="904926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소득계층별 소득세</a:t>
            </a:r>
            <a:endParaRPr lang="zh-CN" altLang="en-US" sz="24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11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모서리가 둥근 직사각형 41"/>
          <p:cNvSpPr/>
          <p:nvPr/>
        </p:nvSpPr>
        <p:spPr>
          <a:xfrm>
            <a:off x="430118" y="2231504"/>
            <a:ext cx="2595718" cy="50405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근로소득</a:t>
            </a:r>
            <a:r>
              <a:rPr lang="ko-KR" altLang="en-US" sz="1600" b="1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600" dirty="0"/>
          </a:p>
        </p:txBody>
      </p:sp>
      <p:sp>
        <p:nvSpPr>
          <p:cNvPr id="44" name="모서리가 둥근 직사각형 43"/>
          <p:cNvSpPr/>
          <p:nvPr/>
        </p:nvSpPr>
        <p:spPr>
          <a:xfrm>
            <a:off x="3452706" y="2231504"/>
            <a:ext cx="2595718" cy="50405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배당소득세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600" dirty="0"/>
          </a:p>
        </p:txBody>
      </p:sp>
      <p:sp>
        <p:nvSpPr>
          <p:cNvPr id="46" name="모서리가 둥근 직사각형 45"/>
          <p:cNvSpPr/>
          <p:nvPr/>
        </p:nvSpPr>
        <p:spPr>
          <a:xfrm>
            <a:off x="6405034" y="2231504"/>
            <a:ext cx="2595718" cy="50405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사업소득세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600" dirty="0"/>
          </a:p>
        </p:txBody>
      </p:sp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04" y="2892896"/>
            <a:ext cx="2819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128" y="2879576"/>
            <a:ext cx="279082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464" y="2879576"/>
            <a:ext cx="27146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모서리가 둥근 직사각형 44"/>
          <p:cNvSpPr/>
          <p:nvPr/>
        </p:nvSpPr>
        <p:spPr>
          <a:xfrm>
            <a:off x="431800" y="4031704"/>
            <a:ext cx="2594036" cy="129614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근로소득세 원천분과 종합소득세분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400" dirty="0"/>
          </a:p>
        </p:txBody>
      </p:sp>
      <p:sp>
        <p:nvSpPr>
          <p:cNvPr id="47" name="모서리가 둥근 직사각형 46"/>
          <p:cNvSpPr/>
          <p:nvPr/>
        </p:nvSpPr>
        <p:spPr>
          <a:xfrm>
            <a:off x="3382380" y="4031704"/>
            <a:ext cx="2594036" cy="129614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배당소득세의 원천분과 종합소득세분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400" dirty="0"/>
          </a:p>
        </p:txBody>
      </p:sp>
      <p:sp>
        <p:nvSpPr>
          <p:cNvPr id="48" name="모서리가 둥근 직사각형 47"/>
          <p:cNvSpPr/>
          <p:nvPr/>
        </p:nvSpPr>
        <p:spPr>
          <a:xfrm>
            <a:off x="6480472" y="4031704"/>
            <a:ext cx="2594036" cy="129614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사업소득세의 원천분과 종합소득세분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75609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711847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31800" y="1061291"/>
            <a:ext cx="9201924" cy="730897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소득계층별 소비세</a:t>
            </a:r>
            <a:endParaRPr lang="zh-CN" altLang="en-US" sz="24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12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모서리가 둥근 직사각형 41"/>
          <p:cNvSpPr/>
          <p:nvPr/>
        </p:nvSpPr>
        <p:spPr>
          <a:xfrm>
            <a:off x="430052" y="2303512"/>
            <a:ext cx="2666044" cy="4320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부가가치세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4278741" y="2303512"/>
            <a:ext cx="5082051" cy="4320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자동차세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개별소비세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자동차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),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교통에너지환경세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431799" y="4535760"/>
            <a:ext cx="4090417" cy="4320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재산세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종부세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개별소비세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연료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4910335" y="4535760"/>
            <a:ext cx="4090417" cy="4320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주세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담배세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160" y="2807568"/>
            <a:ext cx="4419600" cy="1223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79" y="5111824"/>
            <a:ext cx="4505325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2" y="2759546"/>
            <a:ext cx="30003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모서리가 둥근 직사각형 46"/>
          <p:cNvSpPr/>
          <p:nvPr/>
        </p:nvSpPr>
        <p:spPr>
          <a:xfrm>
            <a:off x="5614627" y="5039816"/>
            <a:ext cx="3110865" cy="129614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소비재화 주류와 </a:t>
            </a:r>
            <a:r>
              <a:rPr lang="ko-KR" altLang="en-US" sz="14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담베</a:t>
            </a: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소비 시 주세와 </a:t>
            </a:r>
            <a:r>
              <a:rPr lang="ko-KR" altLang="en-US" sz="14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담배세</a:t>
            </a: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부과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59659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62748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6826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31800" y="1061291"/>
            <a:ext cx="9201924" cy="904926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산업부문</a:t>
            </a:r>
            <a:endParaRPr lang="zh-CN" altLang="en-US" sz="24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13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4" y="2191857"/>
            <a:ext cx="3993047" cy="4360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모서리가 둥근 직사각형 39"/>
          <p:cNvSpPr/>
          <p:nvPr/>
        </p:nvSpPr>
        <p:spPr>
          <a:xfrm>
            <a:off x="4536256" y="2231504"/>
            <a:ext cx="5070924" cy="115212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자본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=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영업잉여</a:t>
            </a:r>
            <a:r>
              <a:rPr lang="en-US" altLang="ko-KR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+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개인사업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+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타인자본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이자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자기자본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영업잉여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=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사내유보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배당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사내유보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설비건물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토지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무형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</a:rPr>
              <a:t>∙</a:t>
            </a:r>
            <a:r>
              <a:rPr lang="ko-KR" altLang="en-US" sz="1600" b="1" dirty="0" err="1">
                <a:solidFill>
                  <a:srgbClr val="A08E5C"/>
                </a:solidFill>
                <a:latin typeface="맑은 고딕"/>
                <a:ea typeface="맑은 고딕"/>
              </a:rPr>
              <a:t>현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</a:rPr>
              <a:t>금성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</a:rPr>
              <a:t> 자산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600" dirty="0"/>
          </a:p>
        </p:txBody>
      </p:sp>
      <p:sp>
        <p:nvSpPr>
          <p:cNvPr id="42" name="모서리가 둥근 직사각형 41"/>
          <p:cNvSpPr/>
          <p:nvPr/>
        </p:nvSpPr>
        <p:spPr>
          <a:xfrm>
            <a:off x="4608264" y="3527648"/>
            <a:ext cx="4926908" cy="50405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자본유형별 관련 세금 부과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6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232" y="4061395"/>
            <a:ext cx="5457825" cy="2130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835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711847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31800" y="1061291"/>
            <a:ext cx="9201924" cy="730897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산업별 소득세</a:t>
            </a:r>
            <a:endParaRPr lang="zh-CN" altLang="en-US" sz="24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14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모서리가 둥근 직사각형 41"/>
          <p:cNvSpPr/>
          <p:nvPr/>
        </p:nvSpPr>
        <p:spPr>
          <a:xfrm>
            <a:off x="574068" y="2231504"/>
            <a:ext cx="2666044" cy="4320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사내유보 관련 세금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5472360" y="2231504"/>
            <a:ext cx="3382175" cy="4320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05" y="2814786"/>
            <a:ext cx="4371975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모서리가 둥근 직사각형 42"/>
              <p:cNvSpPr/>
              <p:nvPr/>
            </p:nvSpPr>
            <p:spPr>
              <a:xfrm>
                <a:off x="380305" y="4607768"/>
                <a:ext cx="4371975" cy="1872208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65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사내유보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𝑲</m:t>
                        </m:r>
                      </m:e>
                      <m:sub>
                        <m: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𝟐𝟒</m:t>
                        </m:r>
                      </m:sub>
                    </m:sSub>
                  </m:oMath>
                </a14:m>
                <a:r>
                  <a:rPr lang="ko-KR" altLang="en-US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 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):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배당을 제외한 자기자본</a:t>
                </a:r>
                <a:endParaRPr lang="en-US" altLang="ko-KR" sz="1400" b="1" dirty="0" smtClean="0">
                  <a:solidFill>
                    <a:srgbClr val="A08E5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맑은 고딕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설비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/>
                    <a:ea typeface="맑은 고딕"/>
                    <a:cs typeface="맑은 고딕" pitchFamily="18" charset="0"/>
                  </a:rPr>
                  <a:t>∙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건물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 smtClean="0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 smtClean="0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𝑲</m:t>
                        </m:r>
                      </m:e>
                      <m:sub>
                        <m:r>
                          <a:rPr lang="en-US" altLang="ko-KR" sz="1400" b="1" i="1" smtClean="0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𝟎𝟐</m:t>
                        </m:r>
                      </m:sub>
                    </m:sSub>
                  </m:oMath>
                </a14:m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 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): </a:t>
                </a:r>
                <a:r>
                  <a:rPr lang="ko-KR" altLang="en-US" sz="1400" b="1" dirty="0" err="1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고투세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,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재산세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,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양도소득세</a:t>
                </a:r>
                <a:endParaRPr lang="en-US" altLang="ko-KR" sz="1400" b="1" dirty="0" smtClean="0">
                  <a:solidFill>
                    <a:srgbClr val="A08E5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맑은 고딕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토지</a:t>
                </a:r>
                <a:r>
                  <a:rPr lang="en-US" altLang="ko-KR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𝑲</m:t>
                        </m:r>
                      </m:e>
                      <m:sub>
                        <m: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𝟎</m:t>
                        </m:r>
                        <m:r>
                          <a:rPr lang="en-US" altLang="ko-KR" sz="1400" b="1" i="1" smtClean="0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ko-KR" altLang="en-US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 </a:t>
                </a:r>
                <a:r>
                  <a:rPr lang="en-US" altLang="ko-KR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):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재산세</a:t>
                </a:r>
                <a:r>
                  <a:rPr lang="en-US" altLang="ko-KR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, </a:t>
                </a:r>
                <a:r>
                  <a:rPr lang="ko-KR" altLang="en-US" sz="1400" b="1" dirty="0" err="1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종부세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,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양도소득세</a:t>
                </a:r>
                <a:endParaRPr lang="en-US" altLang="ko-KR" sz="1400" b="1" dirty="0">
                  <a:solidFill>
                    <a:srgbClr val="A08E5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맑은 고딕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무형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/>
                    <a:ea typeface="맑은 고딕"/>
                    <a:cs typeface="맑은 고딕" pitchFamily="18" charset="0"/>
                  </a:rPr>
                  <a:t>∙현금성자산</a:t>
                </a:r>
                <a:r>
                  <a:rPr lang="en-US" altLang="ko-KR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𝑲</m:t>
                        </m:r>
                      </m:e>
                      <m:sub>
                        <m: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𝟎</m:t>
                        </m:r>
                        <m:r>
                          <a:rPr lang="en-US" altLang="ko-KR" sz="1400" b="1" i="1" smtClean="0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ko-KR" altLang="en-US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 </a:t>
                </a:r>
                <a:r>
                  <a:rPr lang="en-US" altLang="ko-KR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):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양도소득세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 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3" name="모서리가 둥근 직사각형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305" y="4607768"/>
                <a:ext cx="4371975" cy="1872208"/>
              </a:xfrm>
              <a:prstGeom prst="round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19050">
                <a:solidFill>
                  <a:schemeClr val="bg1">
                    <a:lumMod val="65000"/>
                  </a:schemeClr>
                </a:solidFill>
                <a:prstDash val="sysDot"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모서리가 둥근 직사각형 43"/>
              <p:cNvSpPr/>
              <p:nvPr/>
            </p:nvSpPr>
            <p:spPr>
              <a:xfrm>
                <a:off x="5184328" y="4607768"/>
                <a:ext cx="4371975" cy="1872208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65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자기자본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𝑲</m:t>
                        </m:r>
                      </m:e>
                      <m:sub>
                        <m: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𝟏𝟒</m:t>
                        </m:r>
                      </m:sub>
                    </m:sSub>
                  </m:oMath>
                </a14:m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 ,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배당 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&amp;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사내유보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) :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법인세</a:t>
                </a:r>
                <a:endParaRPr lang="en-US" altLang="ko-KR" sz="1400" b="1" dirty="0" smtClean="0">
                  <a:solidFill>
                    <a:srgbClr val="A08E5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맑은 고딕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ko-KR" altLang="en-US" sz="1400" b="1" dirty="0" smtClean="0">
                    <a:solidFill>
                      <a:srgbClr val="A08E5C"/>
                    </a:solidFill>
                    <a:ea typeface="맑은 고딕" panose="020B0503020000020004" pitchFamily="50" charset="-127"/>
                  </a:rPr>
                  <a:t>사업소득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𝑲</m:t>
                        </m:r>
                      </m:e>
                      <m:sub>
                        <m:r>
                          <a:rPr lang="en-US" altLang="ko-KR" sz="1400" b="1" i="1" smtClean="0">
                            <a:solidFill>
                              <a:srgbClr val="A08E5C"/>
                            </a:solidFill>
                            <a:latin typeface="Cambria Math"/>
                            <a:ea typeface="맑은 고딕" panose="020B0503020000020004" pitchFamily="50" charset="-127"/>
                          </a:rPr>
                          <m:t>𝟎𝟓</m:t>
                        </m:r>
                      </m:sub>
                    </m:sSub>
                    <m:r>
                      <a:rPr lang="en-US" altLang="ko-KR" sz="1400" b="1" i="1" smtClean="0">
                        <a:solidFill>
                          <a:srgbClr val="A08E5C"/>
                        </a:solidFill>
                        <a:latin typeface="Cambria Math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r>
                  <a:rPr lang="ko-KR" altLang="en-US" sz="1400" b="1" dirty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 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: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법인세 비과세</a:t>
                </a:r>
                <a:r>
                  <a:rPr lang="en-US" altLang="ko-KR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, </a:t>
                </a:r>
                <a:r>
                  <a:rPr lang="ko-KR" altLang="en-US" sz="1400" b="1" dirty="0" smtClean="0">
                    <a:solidFill>
                      <a:srgbClr val="A08E5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맑은 고딕" pitchFamily="18" charset="0"/>
                  </a:rPr>
                  <a:t>가계에서 재산세와 종합소득세 과세대상</a:t>
                </a:r>
                <a:endParaRPr lang="en-US" altLang="ko-KR" sz="1400" b="1" dirty="0" smtClean="0">
                  <a:solidFill>
                    <a:srgbClr val="A08E5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맑은 고딕" pitchFamily="18" charset="0"/>
                </a:endParaRPr>
              </a:p>
            </p:txBody>
          </p:sp>
        </mc:Choice>
        <mc:Fallback xmlns="">
          <p:sp>
            <p:nvSpPr>
              <p:cNvPr id="44" name="모서리가 둥근 직사각형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4328" y="4607768"/>
                <a:ext cx="4371975" cy="1872208"/>
              </a:xfrm>
              <a:prstGeom prst="round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 w="19050">
                <a:solidFill>
                  <a:schemeClr val="bg1">
                    <a:lumMod val="65000"/>
                  </a:schemeClr>
                </a:solidFill>
                <a:prstDash val="sysDot"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803" y="2727325"/>
            <a:ext cx="320992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488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소비전환 </a:t>
            </a:r>
            <a:r>
              <a:rPr lang="ko-KR" altLang="en-US" sz="2400" b="1" dirty="0" err="1" smtClean="0">
                <a:latin typeface="맑은 고딕" panose="020B0503020000020004" pitchFamily="50" charset="-127"/>
                <a:ea typeface="돋움" pitchFamily="50" charset="-127"/>
              </a:rPr>
              <a:t>메트릭스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  <a:p>
            <a:pPr algn="ctr"/>
            <a:r>
              <a:rPr lang="ko-KR" altLang="en-US" sz="2000" b="1" dirty="0" smtClean="0">
                <a:latin typeface="맑은 고딕" panose="020B0503020000020004" pitchFamily="50" charset="-127"/>
                <a:ea typeface="돋움" pitchFamily="50" charset="-127"/>
              </a:rPr>
              <a:t>산업연관표와 가계동향조사 연계</a:t>
            </a:r>
            <a:endParaRPr lang="zh-CN" altLang="en-US" sz="20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15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2303512"/>
            <a:ext cx="9410700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56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소비전환 </a:t>
            </a:r>
            <a:r>
              <a:rPr lang="ko-KR" altLang="en-US" sz="2400" b="1" dirty="0" err="1" smtClean="0">
                <a:latin typeface="맑은 고딕" panose="020B0503020000020004" pitchFamily="50" charset="-127"/>
                <a:ea typeface="돋움" pitchFamily="50" charset="-127"/>
              </a:rPr>
              <a:t>메트릭스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  <a:p>
            <a:pPr algn="ctr"/>
            <a:r>
              <a:rPr lang="ko-KR" altLang="en-US" sz="2000" b="1" dirty="0" smtClean="0">
                <a:latin typeface="맑은 고딕" panose="020B0503020000020004" pitchFamily="50" charset="-127"/>
                <a:ea typeface="돋움" pitchFamily="50" charset="-127"/>
              </a:rPr>
              <a:t>산업연관표와 가계동향조사 연계</a:t>
            </a:r>
            <a:endParaRPr lang="zh-CN" altLang="en-US" sz="2000" b="1" dirty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16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" y="2306885"/>
            <a:ext cx="9324975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812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소득계층별 소비비중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17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2" y="2850579"/>
            <a:ext cx="5457825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모서리가 둥근 직사각형 39"/>
          <p:cNvSpPr/>
          <p:nvPr/>
        </p:nvSpPr>
        <p:spPr>
          <a:xfrm>
            <a:off x="5904408" y="2102728"/>
            <a:ext cx="3759031" cy="45212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 indent="-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경제활동인구 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3,656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명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(2012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년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)</a:t>
            </a:r>
          </a:p>
          <a:p>
            <a:pPr marL="182563" indent="-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총 노동시간 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= 181.6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시간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월 평균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) X  </a:t>
            </a:r>
            <a:r>
              <a:rPr lang="en-US" altLang="ko-KR" sz="1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3,656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명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 X 12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개월</a:t>
            </a:r>
            <a:endParaRPr lang="en-US" altLang="ko-KR" sz="1400" b="1" dirty="0">
              <a:solidFill>
                <a:schemeClr val="bg2">
                  <a:lumMod val="25000"/>
                </a:schemeClr>
              </a:solidFill>
            </a:endParaRPr>
          </a:p>
          <a:p>
            <a:pPr marL="182563" indent="-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총 시간가치 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= 7,335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원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시간당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) X 796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억 </a:t>
            </a:r>
            <a:r>
              <a:rPr lang="ko-KR" altLang="en-US" sz="1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6,219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시간</a:t>
            </a:r>
            <a:endParaRPr lang="en-US" altLang="ko-KR" sz="1400" b="1" dirty="0">
              <a:solidFill>
                <a:schemeClr val="bg2">
                  <a:lumMod val="25000"/>
                </a:schemeClr>
              </a:solidFill>
            </a:endParaRPr>
          </a:p>
          <a:p>
            <a:pPr marL="182563" indent="-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총 시간가치 </a:t>
            </a:r>
            <a:r>
              <a:rPr lang="en-US" altLang="ko-KR" sz="1400" b="1" dirty="0" smtClean="0">
                <a:solidFill>
                  <a:schemeClr val="bg2">
                    <a:lumMod val="25000"/>
                  </a:schemeClr>
                </a:solidFill>
              </a:rPr>
              <a:t>= </a:t>
            </a:r>
            <a:r>
              <a:rPr lang="ko-KR" altLang="en-US" sz="1400" b="1" dirty="0" smtClean="0">
                <a:solidFill>
                  <a:schemeClr val="bg2">
                    <a:lumMod val="25000"/>
                  </a:schemeClr>
                </a:solidFill>
              </a:rPr>
              <a:t>노동가치 </a:t>
            </a:r>
            <a:r>
              <a:rPr lang="en-US" altLang="ko-KR" sz="1400" b="1" dirty="0" smtClean="0">
                <a:solidFill>
                  <a:schemeClr val="bg2">
                    <a:lumMod val="25000"/>
                  </a:schemeClr>
                </a:solidFill>
              </a:rPr>
              <a:t>(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산업연관표의 </a:t>
            </a:r>
            <a:r>
              <a:rPr lang="ko-KR" altLang="en-US" sz="1400" b="1" dirty="0" err="1">
                <a:solidFill>
                  <a:schemeClr val="bg2">
                    <a:lumMod val="25000"/>
                  </a:schemeClr>
                </a:solidFill>
              </a:rPr>
              <a:t>피용자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 보수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)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+ 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시간가치</a:t>
            </a:r>
            <a:endParaRPr lang="en-US" altLang="ko-KR" sz="1400" b="1" dirty="0">
              <a:solidFill>
                <a:schemeClr val="bg2">
                  <a:lumMod val="25000"/>
                </a:schemeClr>
              </a:solidFill>
            </a:endParaRPr>
          </a:p>
          <a:p>
            <a:pPr marL="182563" indent="-1825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도시가계조사의 근로소득비중 적용하여 계층별로 배분</a:t>
            </a:r>
          </a:p>
        </p:txBody>
      </p:sp>
    </p:spTree>
    <p:extLst>
      <p:ext uri="{BB962C8B-B14F-4D97-AF65-F5344CB8AC3E}">
        <p14:creationId xmlns:p14="http://schemas.microsoft.com/office/powerpoint/2010/main" val="89547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근로소득세 부담분포 및 실효세율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18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4" y="2109941"/>
            <a:ext cx="6156595" cy="4609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모서리가 둥근 직사각형 40"/>
          <p:cNvSpPr/>
          <p:nvPr/>
        </p:nvSpPr>
        <p:spPr>
          <a:xfrm>
            <a:off x="6450108" y="2037761"/>
            <a:ext cx="3270724" cy="45212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 latinLnBrk="1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원천소득세의 부담분포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: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bg2">
                    <a:lumMod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bg2">
                    <a:lumMod val="25000"/>
                  </a:schemeClr>
                </a:solidFill>
              </a:rPr>
              <a:t>전승훈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  <a:latin typeface="맑은 고딕"/>
              </a:rPr>
              <a:t>∙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신영임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(2012)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의 유효세율을 이용하여 추정</a:t>
            </a:r>
            <a:endParaRPr lang="en-US" altLang="ko-KR" sz="1400" b="1" dirty="0">
              <a:solidFill>
                <a:schemeClr val="bg2">
                  <a:lumMod val="25000"/>
                </a:schemeClr>
              </a:solidFill>
            </a:endParaRPr>
          </a:p>
          <a:p>
            <a:pPr marL="182563" indent="-182563" fontAlgn="base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400" b="1" dirty="0">
              <a:solidFill>
                <a:schemeClr val="bg2">
                  <a:lumMod val="25000"/>
                </a:schemeClr>
              </a:solidFill>
            </a:endParaRPr>
          </a:p>
          <a:p>
            <a:pPr marL="285750" indent="-285750" fontAlgn="base" latinLnBrk="1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종합소득세부담 </a:t>
            </a:r>
            <a:r>
              <a:rPr lang="ko-KR" altLang="en-US" sz="1400" b="1" dirty="0" smtClean="0">
                <a:solidFill>
                  <a:schemeClr val="bg2">
                    <a:lumMod val="25000"/>
                  </a:schemeClr>
                </a:solidFill>
              </a:rPr>
              <a:t>분포 </a:t>
            </a:r>
            <a:r>
              <a:rPr lang="en-US" altLang="ko-KR" sz="1400" b="1" dirty="0" smtClean="0">
                <a:solidFill>
                  <a:schemeClr val="bg2">
                    <a:lumMod val="25000"/>
                  </a:schemeClr>
                </a:solidFill>
              </a:rPr>
              <a:t>:</a:t>
            </a:r>
            <a:endParaRPr lang="en-US" altLang="ko-KR" sz="1400" b="1" dirty="0">
              <a:solidFill>
                <a:schemeClr val="bg2">
                  <a:lumMod val="25000"/>
                </a:schemeClr>
              </a:solidFill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bg2">
                    <a:lumMod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bg2">
                    <a:lumMod val="25000"/>
                  </a:schemeClr>
                </a:solidFill>
              </a:rPr>
              <a:t>황상현 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외 </a:t>
            </a:r>
            <a:r>
              <a:rPr lang="en-US" altLang="ko-KR" sz="1400" b="1" dirty="0">
                <a:solidFill>
                  <a:schemeClr val="bg2">
                    <a:lumMod val="25000"/>
                  </a:schemeClr>
                </a:solidFill>
              </a:rPr>
              <a:t>3(2013)</a:t>
            </a:r>
            <a:r>
              <a:rPr lang="ko-KR" altLang="en-US" sz="1400" b="1" dirty="0">
                <a:solidFill>
                  <a:schemeClr val="bg2">
                    <a:lumMod val="25000"/>
                  </a:schemeClr>
                </a:solidFill>
              </a:rPr>
              <a:t>의 자료 </a:t>
            </a:r>
            <a:r>
              <a:rPr lang="ko-KR" altLang="en-US" sz="1400" b="1" dirty="0" smtClean="0">
                <a:solidFill>
                  <a:schemeClr val="bg2">
                    <a:lumMod val="25000"/>
                  </a:schemeClr>
                </a:solidFill>
              </a:rPr>
              <a:t>이용</a:t>
            </a:r>
            <a:endParaRPr lang="en-US" altLang="ko-KR" sz="1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92075" indent="-92075" fontAlgn="base" latinLnBrk="1"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bg2">
                    <a:lumMod val="25000"/>
                  </a:schemeClr>
                </a:solidFill>
              </a:rPr>
              <a:t>- </a:t>
            </a:r>
            <a:r>
              <a:rPr lang="ko-KR" altLang="en-US" sz="1400" b="1" dirty="0" smtClean="0">
                <a:solidFill>
                  <a:schemeClr val="bg2">
                    <a:lumMod val="25000"/>
                  </a:schemeClr>
                </a:solidFill>
              </a:rPr>
              <a:t>재정패널조사를 이용하여 소득계층별 연령별 세부담분포 추정</a:t>
            </a:r>
            <a:endParaRPr lang="ko-KR" altLang="en-US" sz="1400" b="1" dirty="0">
              <a:solidFill>
                <a:schemeClr val="bg2">
                  <a:lumMod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ko-KR" altLang="en-US" sz="1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00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근로소득세 부담분포 및 실효세율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19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433" name="_x271739176" descr="EMB00001d3028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2857375"/>
            <a:ext cx="4319588" cy="283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435" name="_x273034192" descr="EMB00001d30282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696" y="2857375"/>
            <a:ext cx="4319588" cy="283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모서리가 둥근 직사각형 42"/>
          <p:cNvSpPr/>
          <p:nvPr/>
        </p:nvSpPr>
        <p:spPr>
          <a:xfrm>
            <a:off x="6335061" y="5759896"/>
            <a:ext cx="2160240" cy="42017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총소득대비 </a:t>
            </a:r>
            <a:endParaRPr lang="en-US" altLang="ko-KR" sz="14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66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산업별 영업잉여 분해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20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430052" y="2159497"/>
            <a:ext cx="9002748" cy="424847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산업별 영업잉여 분해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산업연관표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영업잉여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고정자본소모과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잔폐물</a:t>
            </a:r>
            <a:r>
              <a:rPr lang="en-US" altLang="ko-KR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포함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경제총조사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“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산업세세분류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및 조직형태별 총괄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”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의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총영업잉여에서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개인사업체의 영업잉여가 차지하는 비중을 이용하여 산업별 사업소득 추정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 과세대상 영업잉여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=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영어잉여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–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사업소득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기업경영분석의 업종별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배당액을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당기순이익으로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나누어 배당성향을 적용하여 산업별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배당액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추정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사내유보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=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 과세대상 영업잉여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–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배당액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사내유보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설비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∙건물∙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운반구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투자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토지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무형자산 및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현금성자산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lvl="1">
              <a:lnSpc>
                <a:spcPct val="150000"/>
              </a:lnSpc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89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소득계층별 배당소득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21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3" y="2159497"/>
            <a:ext cx="5093851" cy="424847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배당소득 관련 세부담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배당소득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2012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년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31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9,406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소득계층별 배당소득 비중으로 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배당소득의 원천징수액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 1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6,377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실효세율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=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총원천징수액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/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총배당소득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= 5.1%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동일하게 적용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배당소득에 대한 종합소득세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황상현 외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3(2012)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의 부담분포 이용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>
              <a:lnSpc>
                <a:spcPct val="150000"/>
              </a:lnSpc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433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4577" name="_x271741256" descr="EMB00001d30289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523" y="2161732"/>
            <a:ext cx="3639269" cy="208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4579" name="_x317978136" descr="EMB00001d3028e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523" y="4301506"/>
            <a:ext cx="3639269" cy="225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모서리가 둥근 직사각형 44"/>
          <p:cNvSpPr/>
          <p:nvPr/>
        </p:nvSpPr>
        <p:spPr>
          <a:xfrm>
            <a:off x="6112110" y="4463753"/>
            <a:ext cx="2160240" cy="28803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총소득대비 </a:t>
            </a:r>
            <a:endParaRPr lang="en-US" altLang="ko-KR" sz="12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06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소득계층별 사업소득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22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3" y="2159497"/>
            <a:ext cx="5093851" cy="424847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사업소득 관련 세부담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</a:t>
            </a: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업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2012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년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158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소득계층별 사업소득 비중으로 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사업소득의 원천징수액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 1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7,449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황상현 외 </a:t>
            </a:r>
            <a:r>
              <a:rPr lang="en-US" altLang="ko-KR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3(2012)</a:t>
            </a: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의 부담분포 이용</a:t>
            </a: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사업소득에 대한 종합소득세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1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8,639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황상현 외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3(2012)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의 부담분포 이용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>
              <a:lnSpc>
                <a:spcPct val="150000"/>
              </a:lnSpc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433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649" name="_x317978856" descr="EMB00001d3029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19" y="2087489"/>
            <a:ext cx="3703973" cy="219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651" name="_x272326944" descr="EMB00001d3029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19" y="4391744"/>
            <a:ext cx="3703973" cy="2147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모서리가 둥근 직사각형 46"/>
          <p:cNvSpPr/>
          <p:nvPr/>
        </p:nvSpPr>
        <p:spPr>
          <a:xfrm>
            <a:off x="6112110" y="4391744"/>
            <a:ext cx="1080120" cy="28803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총소득대비 </a:t>
            </a:r>
            <a:endParaRPr lang="en-US" altLang="ko-KR" sz="12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99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소득계층별 자동차 관련 세부담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23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3" y="2159497"/>
            <a:ext cx="5093851" cy="424847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자동차 관련 세부담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보유과세 대신 소득과세 원칙에 따라 자동차 잉여에 과세한다고 가정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국가자산통계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  <a:p>
            <a:pPr marL="985838" lvl="2" indent="-182563"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운송장비의 총 가치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:185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1,912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985838" lvl="2" indent="-182563"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승용차의 가치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94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5,679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 자동차세수에서 승용차의 세수 비중을 이용하여 추정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</a:p>
          <a:p>
            <a:pPr marL="985838" lvl="2" indent="-182563"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승용차의 잉여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14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1,815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내용연수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10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년과 임대료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5%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가정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자동차 구입비 비중으로 자동차 잉여를 소득 계층별로 배분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자동차 세수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3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5,366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2"/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황상현 외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3(2012)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의 부담분포 이용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433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8673" name="_x272326624" descr="EMB00001d30291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200" y="2231504"/>
            <a:ext cx="343321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8675" name="_x317977256" descr="EMB00001d30291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934" y="4463752"/>
            <a:ext cx="3417743" cy="201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모서리가 둥근 직사각형 48"/>
          <p:cNvSpPr/>
          <p:nvPr/>
        </p:nvSpPr>
        <p:spPr>
          <a:xfrm>
            <a:off x="6814931" y="6479975"/>
            <a:ext cx="1274433" cy="28803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총소득대비 </a:t>
            </a:r>
            <a:endParaRPr lang="en-US" altLang="ko-KR" sz="12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91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소득계층별 부동산 관련 세부담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24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3" y="2159497"/>
            <a:ext cx="5093851" cy="424847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자동차 관련 세부담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보유과세 대신 소득과세 원칙에 따라 부동</a:t>
            </a: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산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잉여에 과세한다고 가정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지방세통계연감의 과세표준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  <a:p>
            <a:pPr marL="985838" lvl="2" indent="-182563"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토지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789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7,798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985838" lvl="2" indent="-182563"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주택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1,235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4,661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토지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(23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1,393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와 주택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(36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1,972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의 잉여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기업경영분석의 토지와 건물 임대료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2.9%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적용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가계의 부동산 잉여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‘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주택 등 임대소득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’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비중으로 배분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재산세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(5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2,760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양도소득세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(7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4,552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),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종부세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(3,740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</a:p>
          <a:p>
            <a:pPr lvl="2"/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황상현 외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3(2012)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의 부담분포 이용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433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9697" name="_x317978536" descr="EMB00001d3029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384" y="2159496"/>
            <a:ext cx="3514032" cy="2257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9699" name="_x271850328" descr="EMB00001d3029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384" y="4461866"/>
            <a:ext cx="3514032" cy="213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모서리가 둥근 직사각형 50"/>
          <p:cNvSpPr/>
          <p:nvPr/>
        </p:nvSpPr>
        <p:spPr>
          <a:xfrm>
            <a:off x="8248406" y="6343024"/>
            <a:ext cx="1340577" cy="28803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총소득대비 </a:t>
            </a:r>
            <a:endParaRPr lang="en-US" altLang="ko-KR" sz="12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10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산업별 영업잉여 분해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25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430052" y="2159497"/>
            <a:ext cx="9090220" cy="424847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산업별 사내유보 분해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ea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유형자산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Stock: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토지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설비 및 기계장치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건물∙구축물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선박∙차량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운반구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lvl="2"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-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비금융산업은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‘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기업경영분석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’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의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재무상태표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금융보험서비스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(S22)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은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‘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금융통계월보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’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의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재무상태표로부터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추출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</a:t>
            </a:r>
          </a:p>
          <a:p>
            <a:pPr marL="800100" lvl="1" indent="-342900">
              <a:lnSpc>
                <a:spcPct val="150000"/>
              </a:lnSpc>
              <a:buFont typeface="+mj-ea"/>
              <a:buAutoNum type="arabicPeriod"/>
            </a:pP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자산별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저량에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대한 잉여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인정소득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)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도출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marL="1257300" lvl="2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실질대출금리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(2012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년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, 4,22%) +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감가상각률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marL="1257300" lvl="2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감가상각률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=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법인세법 시행규칙의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자산별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∙업종별 내용연수의 역수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ea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시설물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&amp;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건물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토지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무형∙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현금성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자본으로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재분류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lvl="3"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04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산업별 영업잉여 분해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</a:t>
            </a: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6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6" y="2155027"/>
            <a:ext cx="6640208" cy="4468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767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산업별 법인세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27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36" y="2231504"/>
            <a:ext cx="5666872" cy="4366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1507" name="_x272104368" descr="EMB00001d30289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737" y="3095600"/>
            <a:ext cx="3953111" cy="259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54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산업별 재산세 및 고용투자세액공제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28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430052" y="2159497"/>
            <a:ext cx="9090220" cy="424847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설비 및 건물에 부과되는 재산세와 고용투자세액공제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ea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설비∙건물의 법인의 총 재산세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: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2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8,390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이를 산업별 </a:t>
            </a:r>
            <a:r>
              <a:rPr lang="ko-KR" altLang="en-US" sz="1600" b="1" dirty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설비∙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건물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저량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 비중으로 배분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ea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고용투자세액공제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: 7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8,760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이를 </a:t>
            </a:r>
            <a:r>
              <a:rPr lang="ko-KR" altLang="en-US" sz="1600" b="1" dirty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산업별 설비∙건물 </a:t>
            </a:r>
            <a:r>
              <a:rPr lang="ko-KR" altLang="en-US" sz="1600" b="1" dirty="0" err="1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저량</a:t>
            </a:r>
            <a:r>
              <a:rPr lang="ko-KR" altLang="en-US" sz="1600" b="1" dirty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 비중으로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배분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cs typeface="맑은 고딕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토지에 부과되는 재산세와 종합부동산세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토지에 부과되는 종합부동산세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: 8,067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토지에 부과되는 재산세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: 1,667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억 원</a:t>
            </a:r>
            <a:endParaRPr lang="en-US" altLang="ko-KR" sz="1600" b="1" dirty="0" smtClean="0">
              <a:solidFill>
                <a:srgbClr val="A08E5C"/>
              </a:solidFill>
              <a:latin typeface="맑은 고딕"/>
              <a:ea typeface="맑은 고딕"/>
              <a:cs typeface="맑은 고딕" pitchFamily="18" charset="0"/>
            </a:endParaRPr>
          </a:p>
          <a:p>
            <a:pPr lvl="2"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이를 </a:t>
            </a:r>
            <a:r>
              <a:rPr lang="ko-KR" altLang="en-US" sz="1600" b="1" dirty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산업별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토지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저량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 </a:t>
            </a:r>
            <a:r>
              <a:rPr lang="ko-KR" altLang="en-US" sz="1600" b="1" dirty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비중으로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cs typeface="맑은 고딕" pitchFamily="18" charset="0"/>
              </a:rPr>
              <a:t>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55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소비세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29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3" y="2159497"/>
            <a:ext cx="5093851" cy="424847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부가가치세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민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간소비지출에 부가가치 실효세율 적용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2" indent="-193675"/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홍성훈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∙성명재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(2013)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의 실효세율을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403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부문에 적용한 후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,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27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개 산업으로 재 취합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소득계층별 세부담 분포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lvl="1"/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433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59" y="4031704"/>
            <a:ext cx="477202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23" name="_x271850168" descr="EMB00001d3029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572" y="2609304"/>
            <a:ext cx="4319588" cy="284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46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부가가치세 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30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3" y="2159497"/>
            <a:ext cx="5093851" cy="280831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부가가치세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소득계층별 실효세율 격차 미미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 소득대비 세부담은 역진적 분포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1006475" lvl="2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총소득 대비 소비비중은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분위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계층은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91.5%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에 달하고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10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분위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계층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28.7%</a:t>
            </a:r>
          </a:p>
          <a:p>
            <a:pPr marL="1006475" lvl="2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 소득대비 부가가치세 비중은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분위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8.7%, 10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분위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2.6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433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1745" name="_x317978216" descr="EMB00001d30292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545" y="2159496"/>
            <a:ext cx="379623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1747" name="_x272325504" descr="EMB00001d30292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021" y="4463752"/>
            <a:ext cx="3802763" cy="218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모서리가 둥근 직사각형 53"/>
          <p:cNvSpPr/>
          <p:nvPr/>
        </p:nvSpPr>
        <p:spPr>
          <a:xfrm>
            <a:off x="6734562" y="4535760"/>
            <a:ext cx="1436249" cy="28803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총소득대비 </a:t>
            </a:r>
            <a:endParaRPr lang="en-US" altLang="ko-KR" sz="12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1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/>
                <a:ea typeface="맑은 고딕"/>
              </a:rPr>
              <a:t>기타 소비세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 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31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48912" y="2087488"/>
            <a:ext cx="3023248" cy="5040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교통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∙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에너지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∙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환경세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433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2769" name="_x317978616" descr="EMB00001d3029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735560"/>
            <a:ext cx="3384376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2771" name="_x317978376" descr="EMB00001d30293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27" y="4618484"/>
            <a:ext cx="3380749" cy="19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모서리가 둥근 직사각형 57"/>
          <p:cNvSpPr/>
          <p:nvPr/>
        </p:nvSpPr>
        <p:spPr>
          <a:xfrm>
            <a:off x="6192440" y="2087489"/>
            <a:ext cx="2646436" cy="5040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담배세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28679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2773" name="_x317979416" descr="EMB00001d30293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415" y="2663551"/>
            <a:ext cx="3226001" cy="187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2775" name="_x272325824" descr="EMB00001d30293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416" y="4618483"/>
            <a:ext cx="3188110" cy="200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모서리가 둥근 직사각형 62"/>
          <p:cNvSpPr/>
          <p:nvPr/>
        </p:nvSpPr>
        <p:spPr>
          <a:xfrm>
            <a:off x="3816175" y="6335960"/>
            <a:ext cx="2160239" cy="28803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총소득대비 </a:t>
            </a:r>
            <a:endParaRPr lang="en-US" altLang="ko-KR" sz="14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62" name="모서리가 둥근 직사각형 61"/>
          <p:cNvSpPr/>
          <p:nvPr/>
        </p:nvSpPr>
        <p:spPr>
          <a:xfrm>
            <a:off x="4104208" y="2879576"/>
            <a:ext cx="1704211" cy="100811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황상현 외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(2013) </a:t>
            </a: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세부담분포 이용 </a:t>
            </a:r>
            <a:endParaRPr lang="en-US" altLang="ko-KR" sz="14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53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/>
                <a:ea typeface="맑은 고딕"/>
              </a:rPr>
              <a:t>기타 소비세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 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32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48912" y="2087488"/>
            <a:ext cx="3023248" cy="5040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주세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433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8" name="모서리가 둥근 직사각형 57"/>
          <p:cNvSpPr/>
          <p:nvPr/>
        </p:nvSpPr>
        <p:spPr>
          <a:xfrm>
            <a:off x="6192440" y="2087489"/>
            <a:ext cx="2646436" cy="5040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자동차 개별소비세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28679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" name="모서리가 둥근 직사각형 62"/>
          <p:cNvSpPr/>
          <p:nvPr/>
        </p:nvSpPr>
        <p:spPr>
          <a:xfrm>
            <a:off x="3816176" y="6263952"/>
            <a:ext cx="2215476" cy="36004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총소득대비 </a:t>
            </a:r>
            <a:endParaRPr lang="en-US" altLang="ko-KR" sz="14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28681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3793" name="_x272329584" descr="EMB00001d3029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2650192"/>
            <a:ext cx="3342906" cy="1968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2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3795" name="_x272326384" descr="EMB00001d3029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87" y="4679776"/>
            <a:ext cx="3344727" cy="200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3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3797" name="_x317976776" descr="EMB00001d30294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195" y="2676571"/>
            <a:ext cx="3202221" cy="185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4" name="Rectangle 8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3799" name="_x272327184" descr="EMB00001d30294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652" y="4618484"/>
            <a:ext cx="3208716" cy="200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모서리가 둥근 직사각형 65"/>
          <p:cNvSpPr/>
          <p:nvPr/>
        </p:nvSpPr>
        <p:spPr>
          <a:xfrm>
            <a:off x="4104208" y="2879576"/>
            <a:ext cx="1704211" cy="100811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황상현 외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(2013) </a:t>
            </a: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세부담분포 이용 </a:t>
            </a:r>
            <a:endParaRPr lang="en-US" altLang="ko-KR" sz="14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36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/>
                <a:ea typeface="맑은 고딕"/>
              </a:rPr>
              <a:t>기타 소비세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 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33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593128" y="2087488"/>
            <a:ext cx="3023248" cy="5040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석유류 개별소비세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1433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9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" name="모서리가 둥근 직사각형 62"/>
          <p:cNvSpPr/>
          <p:nvPr/>
        </p:nvSpPr>
        <p:spPr>
          <a:xfrm>
            <a:off x="5976416" y="5183833"/>
            <a:ext cx="1962763" cy="5040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총소득대비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28681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2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3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4" name="Rectangle 8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4817" name="_x272325504" descr="EMB00001d30295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76" y="2815640"/>
            <a:ext cx="3997479" cy="2396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6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4819" name="_x272325984" descr="EMB00001d30295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226" y="2815276"/>
            <a:ext cx="4048526" cy="236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16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/>
                <a:ea typeface="맑은 고딕"/>
              </a:rPr>
              <a:t>자본유형별 세부담 격차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 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24877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TPAM v. 2.0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34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6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4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2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3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79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" name="모서리가 둥근 직사각형 62"/>
          <p:cNvSpPr/>
          <p:nvPr/>
        </p:nvSpPr>
        <p:spPr>
          <a:xfrm>
            <a:off x="3687907" y="2231504"/>
            <a:ext cx="2807364" cy="5040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자본유형별 실효세율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28681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2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3" name="Rectangle 6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4" name="Rectangle 8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686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50" y="3095600"/>
            <a:ext cx="5059985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0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5843" name="_x272327904" descr="EMB00001d30295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3112721"/>
            <a:ext cx="4206828" cy="271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949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모의실험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: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법인세 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2%p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인상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82425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모의실험 사례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35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48912" y="2087488"/>
            <a:ext cx="8871360" cy="158417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법인세수 변화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인상여부와 상관없이 자본수요 고정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법인세수 연평균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4.61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조원 증가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 인상에 따라 자본수요 변동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법인세수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3.9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조원 증가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상쇄효과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7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천억 원 감소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757" y="3887688"/>
            <a:ext cx="6802931" cy="262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851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모의실험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: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법인세 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2%p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인상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82425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모의실험 사례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36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48912" y="2087488"/>
            <a:ext cx="8871360" cy="158417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기타세수 변화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부가가치세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2,465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소비세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1,002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 등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4,977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 감소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순 상쇄효과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7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천억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기타세수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4,977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총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천억 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순 세수증가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3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4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천억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25" y="3735799"/>
            <a:ext cx="6885855" cy="2706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788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모의실험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: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법인세 귀</a:t>
            </a:r>
            <a:r>
              <a:rPr lang="ko-KR" altLang="en-US" sz="2400" b="1" dirty="0">
                <a:latin typeface="맑은 고딕" panose="020B0503020000020004" pitchFamily="50" charset="-127"/>
                <a:ea typeface="돋움" pitchFamily="50" charset="-127"/>
              </a:rPr>
              <a:t>착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82425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모의실험 사례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37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431800" y="2087488"/>
            <a:ext cx="4031360" cy="460851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기능별 귀착</a:t>
            </a:r>
            <a:endParaRPr lang="en-US" altLang="ko-KR" sz="20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61950" lvl="1" indent="-180975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법인세는 자기자본의 수익에 대한 과세로 일차적으로 주주에게 귀착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61950" lvl="1" indent="-180975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재화가격 상승 소비자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임금 하락으로 근로자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자본수익률 변화로 다른 주주에게 전가</a:t>
            </a:r>
          </a:p>
          <a:p>
            <a:pPr marL="361950" lvl="1" indent="-180975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대체효과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산출효과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요소집약도의 크기에 따라 귀착수준 결정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21505" name="Rectangle 5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2" name="_x131405920" descr="EMB00000e9028b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514" y="2231504"/>
            <a:ext cx="4607286" cy="4170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076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모의실험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: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법인세 귀</a:t>
            </a:r>
            <a:r>
              <a:rPr lang="ko-KR" altLang="en-US" sz="2400" b="1" dirty="0">
                <a:latin typeface="맑은 고딕" panose="020B0503020000020004" pitchFamily="50" charset="-127"/>
                <a:ea typeface="돋움" pitchFamily="50" charset="-127"/>
              </a:rPr>
              <a:t>착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82425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모의실험 사례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38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48912" y="2087488"/>
            <a:ext cx="8871360" cy="201622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기능별 귀착</a:t>
            </a:r>
            <a:endParaRPr lang="en-US" altLang="ko-KR" sz="20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노동과 자본의 대체탄력성에 따라 소비자와 생산자의 잉여에 영향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소비자 잉여 감소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270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(34.7%) ~ 2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7,424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(31.3%)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생산자 잉여 감소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5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7,011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(65.3%) ~ 6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281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(68.7%)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665" y="4280842"/>
            <a:ext cx="67437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040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모의실험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: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법인세 귀</a:t>
            </a:r>
            <a:r>
              <a:rPr lang="ko-KR" altLang="en-US" sz="2400" b="1" dirty="0">
                <a:latin typeface="맑은 고딕" panose="020B0503020000020004" pitchFamily="50" charset="-127"/>
                <a:ea typeface="돋움" pitchFamily="50" charset="-127"/>
              </a:rPr>
              <a:t>착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82425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모의실험 사례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39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48912" y="2087488"/>
            <a:ext cx="9030276" cy="201622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기능별 귀착 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(34.7%~31.3%):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근로자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(21.2%~11.3%):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(44.1%~57.4%)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생산부분을 자본과 노동으로 세분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근로자 잉여 감소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8,515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(21.2%) ~ 9,945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(11.3%)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</a:t>
            </a: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본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잉여 감소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 3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8,496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(44.1%) ~ 5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336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(57.4%)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자본을 대주주와 소액주주로 구분할 경우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대주주의 부담비중은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20%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이하로 추정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013" y="4175720"/>
            <a:ext cx="7086600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42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모의실험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: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법인세 귀</a:t>
            </a:r>
            <a:r>
              <a:rPr lang="ko-KR" altLang="en-US" sz="2400" b="1" dirty="0">
                <a:latin typeface="맑은 고딕" panose="020B0503020000020004" pitchFamily="50" charset="-127"/>
                <a:ea typeface="돋움" pitchFamily="50" charset="-127"/>
              </a:rPr>
              <a:t>착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82425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모의실험 사례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40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48912" y="2087488"/>
            <a:ext cx="8871360" cy="115212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자본유형별 귀착 </a:t>
            </a:r>
            <a:r>
              <a:rPr lang="en-US" altLang="ko-KR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자본을 유형별로 나누어 배분할 경우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법인세가 부과되지 않는 사업소득의 잉여 증가 할 전망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sp>
        <p:nvSpPr>
          <p:cNvPr id="2150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217" name="_x196214864" descr="EMB00000e9028c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8702" y="3383632"/>
            <a:ext cx="5171890" cy="3046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77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모의실험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: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법인세 귀</a:t>
            </a:r>
            <a:r>
              <a:rPr lang="ko-KR" altLang="en-US" sz="2400" b="1" dirty="0">
                <a:latin typeface="맑은 고딕" panose="020B0503020000020004" pitchFamily="50" charset="-127"/>
                <a:ea typeface="돋움" pitchFamily="50" charset="-127"/>
              </a:rPr>
              <a:t>착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82425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모의실험 사례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41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48912" y="2087488"/>
            <a:ext cx="8871360" cy="122413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소득계층별 귀착 </a:t>
            </a:r>
            <a:r>
              <a:rPr lang="en-US" altLang="ko-KR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근로소득과 자본소득 모두 저소득층의 감소 비중이 클 전망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특히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저소득층의 근로소득 감소비중이 상대적으로 클 전망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412" y="3311624"/>
            <a:ext cx="7353300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377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모의실험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: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법인세 귀</a:t>
            </a:r>
            <a:r>
              <a:rPr lang="ko-KR" altLang="en-US" sz="2400" b="1" dirty="0">
                <a:latin typeface="맑은 고딕" panose="020B0503020000020004" pitchFamily="50" charset="-127"/>
                <a:ea typeface="돋움" pitchFamily="50" charset="-127"/>
              </a:rPr>
              <a:t>착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82425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모의실험 사례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42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48912" y="2087488"/>
            <a:ext cx="8871360" cy="108012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소득계층별 귀착 </a:t>
            </a:r>
            <a:r>
              <a:rPr lang="en-US" altLang="ko-KR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소득재분배는 미미하나마 악화될 전망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788" y="3599656"/>
            <a:ext cx="7876972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612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모의실험</a:t>
            </a:r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: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법인세의 효율성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82425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조세정책평가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모의실험 사례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43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48912" y="2087488"/>
            <a:ext cx="8871360" cy="108012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한계초과부담</a:t>
            </a:r>
            <a:r>
              <a:rPr lang="en-US" altLang="ko-KR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연평균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1.054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소비자물가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0.12%p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상승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GDP 0.33%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감소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0.39%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감소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투자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0.96%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감소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95" y="3743672"/>
            <a:ext cx="8171973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313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719" y="-19661"/>
            <a:ext cx="10080002" cy="7199998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825470" y="2807568"/>
            <a:ext cx="7095162" cy="13798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5200"/>
              </a:lnSpc>
              <a:tabLst/>
            </a:pPr>
            <a:r>
              <a:rPr lang="en-US" altLang="zh-CN" sz="4800" b="1" dirty="0" smtClean="0">
                <a:solidFill>
                  <a:srgbClr val="2688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맑은 고딕" pitchFamily="18" charset="0"/>
              </a:rPr>
              <a:t>III.</a:t>
            </a:r>
            <a:r>
              <a:rPr lang="en-US" altLang="zh-CN" sz="48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 </a:t>
            </a:r>
            <a:r>
              <a:rPr lang="ko-KR" altLang="en-US" sz="4800" b="1" dirty="0" smtClean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재</a:t>
            </a:r>
            <a:r>
              <a:rPr lang="ko-KR" altLang="en-US" sz="4800" b="1" dirty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정</a:t>
            </a:r>
            <a:r>
              <a:rPr lang="ko-KR" altLang="en-US" sz="4800" b="1" dirty="0" smtClean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정책 평가 모형과 </a:t>
            </a:r>
            <a:endParaRPr lang="en-US" altLang="ko-KR" sz="4800" b="1" dirty="0" smtClean="0">
              <a:solidFill>
                <a:schemeClr val="bg2">
                  <a:lumMod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imes New Roman" pitchFamily="18" charset="0"/>
            </a:endParaRPr>
          </a:p>
          <a:p>
            <a:pPr>
              <a:lnSpc>
                <a:spcPts val="5200"/>
              </a:lnSpc>
              <a:tabLst/>
            </a:pPr>
            <a:r>
              <a:rPr lang="en-US" altLang="ko-KR" sz="4800" b="1" dirty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	</a:t>
            </a:r>
            <a:r>
              <a:rPr lang="en-US" altLang="ko-KR" sz="4800" b="1" dirty="0" smtClean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	</a:t>
            </a:r>
            <a:r>
              <a:rPr lang="ko-KR" altLang="en-US" sz="4800" b="1" dirty="0" smtClean="0">
                <a:solidFill>
                  <a:schemeClr val="bg2">
                    <a:lumMod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itchFamily="18" charset="0"/>
              </a:rPr>
              <a:t>효과분석</a:t>
            </a:r>
            <a:endParaRPr lang="en-US" altLang="zh-CN" sz="4800" dirty="0" smtClean="0">
              <a:solidFill>
                <a:schemeClr val="bg2">
                  <a:lumMod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92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모형의 특성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48281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모형의 특징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45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431800" y="2519536"/>
            <a:ext cx="3320959" cy="374441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산업연관표의 공공부문을 세분화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소비재화도 정부지출과 관련성이 높은 분야를 분석대상으로 선정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세금은 법인세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근로소득세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부가가치세로 단순화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516" y="2519536"/>
            <a:ext cx="5613756" cy="3766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703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모형의 특성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654339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모형의 특징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46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4" y="2375520"/>
            <a:ext cx="3320959" cy="374441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입력 데이터의 일관성을 위해 국민계정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(2000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년 기준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이용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55600" lvl="1" indent="-92075"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통합재정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(GFS)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대신 국민계정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(SNA)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556" y="2375520"/>
            <a:ext cx="6128284" cy="3561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404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latin typeface="맑은 고딕" panose="020B0503020000020004" pitchFamily="50" charset="-127"/>
                <a:ea typeface="돋움" pitchFamily="50" charset="-127"/>
              </a:rPr>
              <a:t>재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정지출의 소득계층별 귀착문제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8680261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소득계층별 귀착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47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4" y="2159497"/>
            <a:ext cx="4536504" cy="446449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행위접근법</a:t>
            </a:r>
            <a:endParaRPr lang="en-US" altLang="ko-KR" sz="20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55600" lvl="1" indent="-173038">
              <a:lnSpc>
                <a:spcPct val="150000"/>
              </a:lnSpc>
              <a:buFontTx/>
              <a:buChar char="-"/>
            </a:pP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Aron and McGuire(1970),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심상달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(1988),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박기백 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(2004)</a:t>
            </a:r>
          </a:p>
          <a:p>
            <a:pPr marL="355600" lvl="1" indent="-173038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개인의 선호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수요함수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기준으로 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55600" lvl="1" indent="-173038">
              <a:lnSpc>
                <a:spcPct val="150000"/>
              </a:lnSpc>
              <a:buFontTx/>
              <a:buChar char="-"/>
            </a:pP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순수공공제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비경합성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비배제성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누구나 동일한 양을 소비하지만 받는 혜택에 차이가 존재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92075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0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편익접근법</a:t>
            </a:r>
            <a:endParaRPr lang="en-US" altLang="ko-KR" sz="20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549275" lvl="1" indent="-285750">
              <a:lnSpc>
                <a:spcPct val="150000"/>
              </a:lnSpc>
              <a:buFontTx/>
              <a:buChar char="-"/>
            </a:pPr>
            <a:r>
              <a:rPr lang="en-US" altLang="ko-KR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Meerman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(1979),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심상달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(1988)</a:t>
            </a:r>
          </a:p>
          <a:p>
            <a:pPr marL="549275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현금이전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낮은 가격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자본형성을 통해 소득계층별 혜택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549275" lvl="1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자의적 배분기준 적용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663552"/>
            <a:ext cx="4676375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1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순수공공재의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48281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순수공공재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48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4" y="2303511"/>
            <a:ext cx="2890384" cy="180020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소득의 한계효용의 소득탄력성</a:t>
            </a:r>
            <a:endParaRPr lang="en-US" altLang="ko-KR" sz="14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468312" lvl="1" indent="-285750">
              <a:lnSpc>
                <a:spcPct val="150000"/>
              </a:lnSpc>
              <a:buFontTx/>
              <a:buChar char="-"/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박기백 이</a:t>
            </a:r>
            <a:r>
              <a:rPr lang="en-US" altLang="ko-KR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(2004) 1.164</a:t>
            </a:r>
          </a:p>
          <a:p>
            <a:pPr marL="468312" lvl="1" indent="-285750">
              <a:lnSpc>
                <a:spcPct val="150000"/>
              </a:lnSpc>
              <a:buFontTx/>
              <a:buChar char="-"/>
            </a:pP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공공재와 </a:t>
            </a:r>
            <a:r>
              <a:rPr lang="ko-KR" altLang="en-US" sz="14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사적재의</a:t>
            </a:r>
            <a:r>
              <a:rPr lang="ko-KR" altLang="en-US" sz="14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대체탄력성의 역수</a:t>
            </a:r>
            <a:endParaRPr lang="en-US" altLang="ko-KR" sz="14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68" y="2431689"/>
            <a:ext cx="6810375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32" y="4103712"/>
            <a:ext cx="2103395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70" y="4895799"/>
            <a:ext cx="1702778" cy="1580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713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순수공공재의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48281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순수공공재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49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276" y="2159497"/>
            <a:ext cx="7132217" cy="4464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40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순수공공재의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48281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순수공공재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50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3" y="2303511"/>
            <a:ext cx="9391405" cy="129614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11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순수공공재는 소득분배를 악화시키며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일반균형모형을 이용할 경우 악화 정도 심화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92075"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심상달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(1988),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박기백 외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(2004)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와 같이 파급효과를 고려하지 않을 경우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소득재분배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1.15%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악화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92075"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경제적 파급효과를 모두 고려할 경우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소득재분배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1.58%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악화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48" y="3959696"/>
            <a:ext cx="8228352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74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순수공공재의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48281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순수공공재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51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4" y="2303511"/>
            <a:ext cx="3536984" cy="432048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11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소득재분배 악화 원인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순수공공재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증가하면 모든 계층의 수요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1%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씩 증가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자발적 가치는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 </a:t>
            </a:r>
            <a:r>
              <a:rPr lang="ko-KR" altLang="en-US" sz="1600" b="1" dirty="0" err="1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분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위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3.2%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감소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10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분위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3.6%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증가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소비세 인상에 따른 소비재화의 가격 상승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생산 감소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노동수요 감소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767" y="2663552"/>
            <a:ext cx="6096000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674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순수공공재의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48281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순수공공재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52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87783" y="2303511"/>
            <a:ext cx="5249442" cy="432048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11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사적 소비재 감소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순수공공재와 대체효과 발생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indent="9207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사적 소비재 감소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생산감소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-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노동수요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&amp;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공급감소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여가와 노동소득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소비재화 대체효과와 소득효과에 의해 결정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저소득층일수록 노동소득 더 큰 폭으로 감소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895" y="2112568"/>
            <a:ext cx="3812921" cy="4655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047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순수공공재의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482818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순수공공재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53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285" y="2087487"/>
            <a:ext cx="7132218" cy="4536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342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이전지출의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6969857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이전지출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54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92081" y="2231505"/>
            <a:ext cx="8596703" cy="93610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이전지출 배분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</a:t>
            </a: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공적보조금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연금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기타 사회보장 수혜의 소득계층별 비중에 따라 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600" y="3311624"/>
            <a:ext cx="7306120" cy="3410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06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이전지출의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6969857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이전지출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55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692081" y="2231505"/>
            <a:ext cx="8596703" cy="93610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이전지출 소득재분배 개선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이전지출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증가 시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직접효과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0.15%,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간접효과 포함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0.19%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개선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271" y="3455640"/>
            <a:ext cx="7828481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04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이전지출의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6969857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이전지출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</a:t>
            </a: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6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590" y="2280591"/>
            <a:ext cx="695325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5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SOC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 및 주택건설의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720062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en-US" altLang="ko-KR" sz="4000" dirty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SOC </a:t>
            </a:r>
            <a:r>
              <a:rPr lang="ko-KR" altLang="en-US" sz="4000" dirty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및 주택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57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모서리가 둥근 직사각형 41"/>
          <p:cNvSpPr/>
          <p:nvPr/>
        </p:nvSpPr>
        <p:spPr>
          <a:xfrm>
            <a:off x="199000" y="2231504"/>
            <a:ext cx="9593840" cy="446449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SOC</a:t>
            </a: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배분기준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2000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년도 산업연관표의 토목건설 중 정부와 공공부문이 수행한 교통관련 사업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15.3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err="1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심상달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(1988),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실제 이용자에 귀착되는 직접적인 편익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(57%)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과 화물수송의 편익도모로부터 발생하는 생산물 가격 인하에 따른 간접적인 편익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(43%)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으로 구성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직접편익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(57%):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도로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철도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항공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기타공공교통비 지출 비중으로 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간접편익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(43%):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총 소비지출 비중으로 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주택건설 </a:t>
            </a:r>
            <a:r>
              <a:rPr lang="ko-KR" altLang="en-US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배분기준</a:t>
            </a:r>
            <a:r>
              <a:rPr lang="en-US" altLang="ko-KR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en-US" altLang="ko-KR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2000</a:t>
            </a: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년도 산업연관표의 토목건설 중 정부와 공공부문이 수행한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건축공사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5.5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 </a:t>
            </a: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원</a:t>
            </a: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무주택자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(50%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배분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 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무주택자 소득계층별 비중으로 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연 소득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3,000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만원 이하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(50%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배분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) 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소득계층별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3,000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만원 이하 가구 비중으로 배분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54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SOC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 및 주택건설의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720062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en-US" altLang="ko-KR" sz="4000" dirty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SOC </a:t>
            </a:r>
            <a:r>
              <a:rPr lang="ko-KR" altLang="en-US" sz="4000" dirty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및 주택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58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277" y="2231504"/>
            <a:ext cx="7114638" cy="4425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200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SOC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 및 주택건설의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720062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en-US" altLang="ko-KR" sz="4000" dirty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SOC </a:t>
            </a:r>
            <a:r>
              <a:rPr lang="ko-KR" altLang="en-US" sz="4000" dirty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및 주택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59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모서리가 둥근 직사각형 41"/>
          <p:cNvSpPr/>
          <p:nvPr/>
        </p:nvSpPr>
        <p:spPr>
          <a:xfrm>
            <a:off x="199000" y="2231504"/>
            <a:ext cx="2508129" cy="22322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SOC</a:t>
            </a: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및 주택 반영을 위한 모형 수정 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419" y="1936104"/>
            <a:ext cx="68961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268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SOC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 및 주택건설의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720062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SOC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및 주택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60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모서리가 둥근 직사각형 41"/>
          <p:cNvSpPr/>
          <p:nvPr/>
        </p:nvSpPr>
        <p:spPr>
          <a:xfrm>
            <a:off x="199000" y="2231504"/>
            <a:ext cx="2826836" cy="22322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소비세 인상과 민간투자의 구축효과로 중장기적으로 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GDP </a:t>
            </a: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감소</a:t>
            </a:r>
            <a:endParaRPr lang="en-US" altLang="ko-KR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843" y="2014710"/>
            <a:ext cx="6498981" cy="468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580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latin typeface="맑은 고딕" panose="020B0503020000020004" pitchFamily="50" charset="-127"/>
                <a:ea typeface="돋움" pitchFamily="50" charset="-127"/>
              </a:rPr>
              <a:t>SOC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 및 주택건설의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7720062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SOC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및 주택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60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936" y="2708275"/>
            <a:ext cx="6452308" cy="2403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146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교육 및 연구개발의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8851782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교육 및 연구개발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61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199000" y="2231504"/>
            <a:ext cx="9593840" cy="446449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교육편익의 배분기준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2000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년도 산업연관표의 공공교육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12.4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조원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초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∙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중등교육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(90%):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소득계층별 초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/>
                <a:ea typeface="맑은 고딕"/>
                <a:cs typeface="맑은 고딕" pitchFamily="18" charset="0"/>
              </a:rPr>
              <a:t>∙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중등학교 학생 수 비중으로 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대학교육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(10%):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대학교육비 비중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연구개발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(R&amp;D) </a:t>
            </a: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배분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기준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:</a:t>
            </a:r>
            <a:endParaRPr lang="en-US" altLang="ko-KR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en-US" altLang="ko-KR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2000</a:t>
            </a:r>
            <a:r>
              <a:rPr lang="ko-KR" altLang="en-US" sz="1600" b="1" dirty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년도 산업연관표의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공공부문의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R&amp;D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지출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약 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2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조원</a:t>
            </a:r>
            <a:endParaRPr lang="en-US" altLang="ko-KR" sz="1600" b="1" dirty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사업소득 편익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(50%):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가계동향조사의 소득계층별 사업소득액 비중으로 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  <a:p>
            <a:pPr marL="377825" indent="-285750">
              <a:lnSpc>
                <a:spcPct val="150000"/>
              </a:lnSpc>
              <a:buFontTx/>
              <a:buChar char="-"/>
            </a:pP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소비지출 편익</a:t>
            </a:r>
            <a:r>
              <a:rPr lang="en-US" altLang="ko-KR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(50%) : </a:t>
            </a:r>
            <a:r>
              <a:rPr lang="ko-KR" altLang="en-US" sz="1600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가격인하에 따른 편익으로 소득계층별 소비지출 비중으로 배분  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16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교육 및 연구개발의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8851782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교육 및 연구개발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62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199000" y="2231504"/>
            <a:ext cx="4337256" cy="4320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교육 및 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R&amp;D </a:t>
            </a: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편익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, </a:t>
            </a: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역진적으로</a:t>
            </a: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 </a:t>
            </a: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배분</a:t>
            </a:r>
            <a:endParaRPr lang="en-US" altLang="ko-KR" sz="1600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396" y="2735560"/>
            <a:ext cx="6972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819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교육 및 연구개발의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8851782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교육 및 연구개발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63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71008" y="2231504"/>
            <a:ext cx="4337256" cy="4320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내생적 성장모형으로 전환</a:t>
            </a:r>
            <a:endParaRPr lang="en-US" altLang="ko-KR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513" y="2735560"/>
            <a:ext cx="5153183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08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교육 및 연구개발의 효율성과 형평성 평가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8851782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교육 및 연구개발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64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71008" y="2231504"/>
            <a:ext cx="4337256" cy="4320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교육의 소득재분배 효과</a:t>
            </a:r>
            <a:endParaRPr lang="en-US" altLang="ko-KR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94" y="2951584"/>
            <a:ext cx="60198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24" y="2087489"/>
            <a:ext cx="3306316" cy="453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70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reeform 3"/>
          <p:cNvSpPr/>
          <p:nvPr/>
        </p:nvSpPr>
        <p:spPr>
          <a:xfrm>
            <a:off x="199000" y="2087488"/>
            <a:ext cx="9593840" cy="4536503"/>
          </a:xfrm>
          <a:custGeom>
            <a:avLst/>
            <a:gdLst>
              <a:gd name="connsiteX0" fmla="*/ 179997 w 4148835"/>
              <a:gd name="connsiteY0" fmla="*/ 0 h 3050984"/>
              <a:gd name="connsiteX1" fmla="*/ 0 w 4148835"/>
              <a:gd name="connsiteY1" fmla="*/ 179997 h 3050984"/>
              <a:gd name="connsiteX2" fmla="*/ 0 w 4148835"/>
              <a:gd name="connsiteY2" fmla="*/ 2870987 h 3050984"/>
              <a:gd name="connsiteX3" fmla="*/ 179997 w 4148835"/>
              <a:gd name="connsiteY3" fmla="*/ 3050984 h 3050984"/>
              <a:gd name="connsiteX4" fmla="*/ 3968826 w 4148835"/>
              <a:gd name="connsiteY4" fmla="*/ 3050984 h 3050984"/>
              <a:gd name="connsiteX5" fmla="*/ 4148835 w 4148835"/>
              <a:gd name="connsiteY5" fmla="*/ 2870987 h 3050984"/>
              <a:gd name="connsiteX6" fmla="*/ 4148835 w 4148835"/>
              <a:gd name="connsiteY6" fmla="*/ 179997 h 3050984"/>
              <a:gd name="connsiteX7" fmla="*/ 3968826 w 4148835"/>
              <a:gd name="connsiteY7" fmla="*/ 0 h 3050984"/>
              <a:gd name="connsiteX8" fmla="*/ 179997 w 4148835"/>
              <a:gd name="connsiteY8" fmla="*/ 0 h 30509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4148835" h="3050984">
                <a:moveTo>
                  <a:pt x="179997" y="0"/>
                </a:moveTo>
                <a:cubicBezTo>
                  <a:pt x="179997" y="0"/>
                  <a:pt x="0" y="0"/>
                  <a:pt x="0" y="179997"/>
                </a:cubicBezTo>
                <a:lnTo>
                  <a:pt x="0" y="2870987"/>
                </a:lnTo>
                <a:cubicBezTo>
                  <a:pt x="0" y="2870987"/>
                  <a:pt x="0" y="3050984"/>
                  <a:pt x="179997" y="3050984"/>
                </a:cubicBezTo>
                <a:lnTo>
                  <a:pt x="3968826" y="3050984"/>
                </a:lnTo>
                <a:cubicBezTo>
                  <a:pt x="3968826" y="3050984"/>
                  <a:pt x="4148835" y="3050984"/>
                  <a:pt x="4148835" y="2870987"/>
                </a:cubicBezTo>
                <a:lnTo>
                  <a:pt x="4148835" y="179997"/>
                </a:lnTo>
                <a:cubicBezTo>
                  <a:pt x="4148835" y="179997"/>
                  <a:pt x="4148835" y="0"/>
                  <a:pt x="3968826" y="0"/>
                </a:cubicBezTo>
                <a:lnTo>
                  <a:pt x="179997" y="0"/>
                </a:lnTo>
              </a:path>
            </a:pathLst>
          </a:custGeom>
          <a:solidFill>
            <a:srgbClr val="DEE8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162747" y="990744"/>
            <a:ext cx="9834257" cy="16700"/>
          </a:xfrm>
          <a:custGeom>
            <a:avLst/>
            <a:gdLst>
              <a:gd name="connsiteX0" fmla="*/ 4917097 w 9834257"/>
              <a:gd name="connsiteY0" fmla="*/ 16700 h 16700"/>
              <a:gd name="connsiteX1" fmla="*/ 0 w 9834257"/>
              <a:gd name="connsiteY1" fmla="*/ 0 h 16700"/>
              <a:gd name="connsiteX2" fmla="*/ 158902 w 9834257"/>
              <a:gd name="connsiteY2" fmla="*/ 0 h 16700"/>
              <a:gd name="connsiteX3" fmla="*/ 4917097 w 9834257"/>
              <a:gd name="connsiteY3" fmla="*/ 16141 h 16700"/>
              <a:gd name="connsiteX4" fmla="*/ 9675355 w 9834257"/>
              <a:gd name="connsiteY4" fmla="*/ 0 h 16700"/>
              <a:gd name="connsiteX5" fmla="*/ 9834257 w 9834257"/>
              <a:gd name="connsiteY5" fmla="*/ 0 h 16700"/>
              <a:gd name="connsiteX6" fmla="*/ 4917097 w 9834257"/>
              <a:gd name="connsiteY6" fmla="*/ 16700 h 16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834257" h="16700">
                <a:moveTo>
                  <a:pt x="4917097" y="16700"/>
                </a:moveTo>
                <a:cubicBezTo>
                  <a:pt x="2266137" y="16700"/>
                  <a:pt x="104724" y="9296"/>
                  <a:pt x="0" y="0"/>
                </a:cubicBezTo>
                <a:lnTo>
                  <a:pt x="158902" y="0"/>
                </a:lnTo>
                <a:cubicBezTo>
                  <a:pt x="263397" y="8991"/>
                  <a:pt x="2353754" y="16141"/>
                  <a:pt x="4917097" y="16141"/>
                </a:cubicBezTo>
                <a:cubicBezTo>
                  <a:pt x="7480503" y="16141"/>
                  <a:pt x="9570859" y="8991"/>
                  <a:pt x="9675355" y="0"/>
                </a:cubicBezTo>
                <a:lnTo>
                  <a:pt x="9834257" y="0"/>
                </a:lnTo>
                <a:cubicBezTo>
                  <a:pt x="9729521" y="9296"/>
                  <a:pt x="7568120" y="16700"/>
                  <a:pt x="4917097" y="16700"/>
                </a:cubicBezTo>
              </a:path>
            </a:pathLst>
          </a:custGeom>
          <a:solidFill>
            <a:srgbClr val="FAFAF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21650" y="990738"/>
            <a:ext cx="9516453" cy="16154"/>
          </a:xfrm>
          <a:custGeom>
            <a:avLst/>
            <a:gdLst>
              <a:gd name="connsiteX0" fmla="*/ 4758194 w 9516453"/>
              <a:gd name="connsiteY0" fmla="*/ 16154 h 16154"/>
              <a:gd name="connsiteX1" fmla="*/ 0 w 9516453"/>
              <a:gd name="connsiteY1" fmla="*/ 0 h 16154"/>
              <a:gd name="connsiteX2" fmla="*/ 158915 w 9516453"/>
              <a:gd name="connsiteY2" fmla="*/ 0 h 16154"/>
              <a:gd name="connsiteX3" fmla="*/ 4758194 w 9516453"/>
              <a:gd name="connsiteY3" fmla="*/ 15608 h 16154"/>
              <a:gd name="connsiteX4" fmla="*/ 9357537 w 9516453"/>
              <a:gd name="connsiteY4" fmla="*/ 0 h 16154"/>
              <a:gd name="connsiteX5" fmla="*/ 9516453 w 9516453"/>
              <a:gd name="connsiteY5" fmla="*/ 0 h 16154"/>
              <a:gd name="connsiteX6" fmla="*/ 4758194 w 9516453"/>
              <a:gd name="connsiteY6" fmla="*/ 16154 h 1615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516453" h="16154">
                <a:moveTo>
                  <a:pt x="4758194" y="16154"/>
                </a:moveTo>
                <a:cubicBezTo>
                  <a:pt x="2194852" y="16154"/>
                  <a:pt x="104495" y="8991"/>
                  <a:pt x="0" y="0"/>
                </a:cubicBezTo>
                <a:lnTo>
                  <a:pt x="158915" y="0"/>
                </a:lnTo>
                <a:cubicBezTo>
                  <a:pt x="263194" y="8686"/>
                  <a:pt x="2282482" y="15608"/>
                  <a:pt x="4758194" y="15608"/>
                </a:cubicBezTo>
                <a:cubicBezTo>
                  <a:pt x="7233983" y="15608"/>
                  <a:pt x="9253245" y="8686"/>
                  <a:pt x="9357537" y="0"/>
                </a:cubicBezTo>
                <a:lnTo>
                  <a:pt x="9516453" y="0"/>
                </a:lnTo>
                <a:cubicBezTo>
                  <a:pt x="9411957" y="8991"/>
                  <a:pt x="7321600" y="16154"/>
                  <a:pt x="4758194" y="16154"/>
                </a:cubicBezTo>
              </a:path>
            </a:pathLst>
          </a:custGeom>
          <a:solidFill>
            <a:srgbClr val="F8F8F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480565" y="990735"/>
            <a:ext cx="9198623" cy="15608"/>
          </a:xfrm>
          <a:custGeom>
            <a:avLst/>
            <a:gdLst>
              <a:gd name="connsiteX0" fmla="*/ 4599279 w 9198623"/>
              <a:gd name="connsiteY0" fmla="*/ 15608 h 15608"/>
              <a:gd name="connsiteX1" fmla="*/ 0 w 9198623"/>
              <a:gd name="connsiteY1" fmla="*/ 0 h 15608"/>
              <a:gd name="connsiteX2" fmla="*/ 158927 w 9198623"/>
              <a:gd name="connsiteY2" fmla="*/ 0 h 15608"/>
              <a:gd name="connsiteX3" fmla="*/ 4599279 w 9198623"/>
              <a:gd name="connsiteY3" fmla="*/ 15062 h 15608"/>
              <a:gd name="connsiteX4" fmla="*/ 9039707 w 9198623"/>
              <a:gd name="connsiteY4" fmla="*/ 0 h 15608"/>
              <a:gd name="connsiteX5" fmla="*/ 9198622 w 9198623"/>
              <a:gd name="connsiteY5" fmla="*/ 0 h 15608"/>
              <a:gd name="connsiteX6" fmla="*/ 4599279 w 9198623"/>
              <a:gd name="connsiteY6" fmla="*/ 15608 h 156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9198623" h="15608">
                <a:moveTo>
                  <a:pt x="4599279" y="15608"/>
                </a:moveTo>
                <a:cubicBezTo>
                  <a:pt x="2123567" y="15608"/>
                  <a:pt x="104279" y="8686"/>
                  <a:pt x="0" y="0"/>
                </a:cubicBezTo>
                <a:lnTo>
                  <a:pt x="158927" y="0"/>
                </a:lnTo>
                <a:cubicBezTo>
                  <a:pt x="262991" y="8394"/>
                  <a:pt x="2211209" y="15062"/>
                  <a:pt x="4599279" y="15062"/>
                </a:cubicBezTo>
                <a:cubicBezTo>
                  <a:pt x="6987425" y="15062"/>
                  <a:pt x="8935631" y="8394"/>
                  <a:pt x="9039707" y="0"/>
                </a:cubicBezTo>
                <a:lnTo>
                  <a:pt x="9198622" y="0"/>
                </a:lnTo>
                <a:cubicBezTo>
                  <a:pt x="9094329" y="8686"/>
                  <a:pt x="7075068" y="15608"/>
                  <a:pt x="4599279" y="15608"/>
                </a:cubicBezTo>
              </a:path>
            </a:pathLst>
          </a:custGeom>
          <a:solidFill>
            <a:srgbClr val="F5F5F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39493" y="990742"/>
            <a:ext cx="8880779" cy="15049"/>
          </a:xfrm>
          <a:custGeom>
            <a:avLst/>
            <a:gdLst>
              <a:gd name="connsiteX0" fmla="*/ 4440351 w 8880779"/>
              <a:gd name="connsiteY0" fmla="*/ 15049 h 15049"/>
              <a:gd name="connsiteX1" fmla="*/ 0 w 8880779"/>
              <a:gd name="connsiteY1" fmla="*/ 0 h 15049"/>
              <a:gd name="connsiteX2" fmla="*/ 158915 w 8880779"/>
              <a:gd name="connsiteY2" fmla="*/ 0 h 15049"/>
              <a:gd name="connsiteX3" fmla="*/ 4440364 w 8880779"/>
              <a:gd name="connsiteY3" fmla="*/ 14490 h 15049"/>
              <a:gd name="connsiteX4" fmla="*/ 8721839 w 8880779"/>
              <a:gd name="connsiteY4" fmla="*/ 0 h 15049"/>
              <a:gd name="connsiteX5" fmla="*/ 8880779 w 8880779"/>
              <a:gd name="connsiteY5" fmla="*/ 0 h 15049"/>
              <a:gd name="connsiteX6" fmla="*/ 4440351 w 8880779"/>
              <a:gd name="connsiteY6" fmla="*/ 15049 h 1504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880779" h="15049">
                <a:moveTo>
                  <a:pt x="4440351" y="15049"/>
                </a:moveTo>
                <a:cubicBezTo>
                  <a:pt x="2052281" y="15049"/>
                  <a:pt x="104063" y="8382"/>
                  <a:pt x="0" y="0"/>
                </a:cubicBezTo>
                <a:lnTo>
                  <a:pt x="158915" y="0"/>
                </a:lnTo>
                <a:cubicBezTo>
                  <a:pt x="262953" y="8077"/>
                  <a:pt x="2140038" y="14490"/>
                  <a:pt x="4440364" y="14490"/>
                </a:cubicBezTo>
                <a:cubicBezTo>
                  <a:pt x="6740728" y="14490"/>
                  <a:pt x="8617813" y="8077"/>
                  <a:pt x="8721839" y="0"/>
                </a:cubicBezTo>
                <a:lnTo>
                  <a:pt x="8880779" y="0"/>
                </a:lnTo>
                <a:cubicBezTo>
                  <a:pt x="8776703" y="8382"/>
                  <a:pt x="6828498" y="15049"/>
                  <a:pt x="4440351" y="15049"/>
                </a:cubicBezTo>
              </a:path>
            </a:pathLst>
          </a:custGeom>
          <a:solidFill>
            <a:srgbClr val="F0F0F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98417" y="990735"/>
            <a:ext cx="8562924" cy="14503"/>
          </a:xfrm>
          <a:custGeom>
            <a:avLst/>
            <a:gdLst>
              <a:gd name="connsiteX0" fmla="*/ 4281436 w 8562924"/>
              <a:gd name="connsiteY0" fmla="*/ 14503 h 14503"/>
              <a:gd name="connsiteX1" fmla="*/ 0 w 8562924"/>
              <a:gd name="connsiteY1" fmla="*/ 0 h 14503"/>
              <a:gd name="connsiteX2" fmla="*/ 158940 w 8562924"/>
              <a:gd name="connsiteY2" fmla="*/ 0 h 14503"/>
              <a:gd name="connsiteX3" fmla="*/ 4281423 w 8562924"/>
              <a:gd name="connsiteY3" fmla="*/ 13957 h 14503"/>
              <a:gd name="connsiteX4" fmla="*/ 8403996 w 8562924"/>
              <a:gd name="connsiteY4" fmla="*/ 0 h 14503"/>
              <a:gd name="connsiteX5" fmla="*/ 8562924 w 8562924"/>
              <a:gd name="connsiteY5" fmla="*/ 0 h 14503"/>
              <a:gd name="connsiteX6" fmla="*/ 4281436 w 8562924"/>
              <a:gd name="connsiteY6" fmla="*/ 14503 h 145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562924" h="14503">
                <a:moveTo>
                  <a:pt x="4281436" y="14503"/>
                </a:moveTo>
                <a:cubicBezTo>
                  <a:pt x="1981111" y="14503"/>
                  <a:pt x="104025" y="8089"/>
                  <a:pt x="0" y="0"/>
                </a:cubicBezTo>
                <a:lnTo>
                  <a:pt x="158940" y="0"/>
                </a:lnTo>
                <a:cubicBezTo>
                  <a:pt x="262648" y="7785"/>
                  <a:pt x="2068690" y="13957"/>
                  <a:pt x="4281423" y="13957"/>
                </a:cubicBezTo>
                <a:cubicBezTo>
                  <a:pt x="6494221" y="13957"/>
                  <a:pt x="8300287" y="7785"/>
                  <a:pt x="8403996" y="0"/>
                </a:cubicBezTo>
                <a:lnTo>
                  <a:pt x="8562924" y="0"/>
                </a:lnTo>
                <a:cubicBezTo>
                  <a:pt x="8458898" y="8089"/>
                  <a:pt x="6581812" y="14503"/>
                  <a:pt x="4281436" y="14503"/>
                </a:cubicBezTo>
              </a:path>
            </a:pathLst>
          </a:custGeom>
          <a:solidFill>
            <a:srgbClr val="EEEEE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57361" y="990746"/>
            <a:ext cx="8245055" cy="13944"/>
          </a:xfrm>
          <a:custGeom>
            <a:avLst/>
            <a:gdLst>
              <a:gd name="connsiteX0" fmla="*/ 4122483 w 8245055"/>
              <a:gd name="connsiteY0" fmla="*/ 13944 h 13944"/>
              <a:gd name="connsiteX1" fmla="*/ 0 w 8245055"/>
              <a:gd name="connsiteY1" fmla="*/ 0 h 13944"/>
              <a:gd name="connsiteX2" fmla="*/ 158889 w 8245055"/>
              <a:gd name="connsiteY2" fmla="*/ 0 h 13944"/>
              <a:gd name="connsiteX3" fmla="*/ 4122483 w 8245055"/>
              <a:gd name="connsiteY3" fmla="*/ 13385 h 13944"/>
              <a:gd name="connsiteX4" fmla="*/ 8086140 w 8245055"/>
              <a:gd name="connsiteY4" fmla="*/ 0 h 13944"/>
              <a:gd name="connsiteX5" fmla="*/ 8245055 w 8245055"/>
              <a:gd name="connsiteY5" fmla="*/ 0 h 13944"/>
              <a:gd name="connsiteX6" fmla="*/ 4122483 w 8245055"/>
              <a:gd name="connsiteY6" fmla="*/ 13944 h 13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8245055" h="13944">
                <a:moveTo>
                  <a:pt x="4122483" y="13944"/>
                </a:moveTo>
                <a:cubicBezTo>
                  <a:pt x="1909749" y="13944"/>
                  <a:pt x="103708" y="7772"/>
                  <a:pt x="0" y="0"/>
                </a:cubicBezTo>
                <a:lnTo>
                  <a:pt x="158889" y="0"/>
                </a:lnTo>
                <a:cubicBezTo>
                  <a:pt x="261594" y="7454"/>
                  <a:pt x="1996871" y="13385"/>
                  <a:pt x="4122483" y="13385"/>
                </a:cubicBezTo>
                <a:cubicBezTo>
                  <a:pt x="6248158" y="13385"/>
                  <a:pt x="7983436" y="7454"/>
                  <a:pt x="8086140" y="0"/>
                </a:cubicBezTo>
                <a:lnTo>
                  <a:pt x="8245055" y="0"/>
                </a:lnTo>
                <a:cubicBezTo>
                  <a:pt x="8141347" y="7772"/>
                  <a:pt x="6335280" y="13944"/>
                  <a:pt x="4122483" y="13944"/>
                </a:cubicBezTo>
              </a:path>
            </a:pathLst>
          </a:custGeom>
          <a:solidFill>
            <a:srgbClr val="E8E8E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1116251" y="990739"/>
            <a:ext cx="7927251" cy="13398"/>
          </a:xfrm>
          <a:custGeom>
            <a:avLst/>
            <a:gdLst>
              <a:gd name="connsiteX0" fmla="*/ 3963593 w 7927251"/>
              <a:gd name="connsiteY0" fmla="*/ 13398 h 13398"/>
              <a:gd name="connsiteX1" fmla="*/ 0 w 7927251"/>
              <a:gd name="connsiteY1" fmla="*/ 0 h 13398"/>
              <a:gd name="connsiteX2" fmla="*/ 159042 w 7927251"/>
              <a:gd name="connsiteY2" fmla="*/ 0 h 13398"/>
              <a:gd name="connsiteX3" fmla="*/ 3963593 w 7927251"/>
              <a:gd name="connsiteY3" fmla="*/ 12839 h 13398"/>
              <a:gd name="connsiteX4" fmla="*/ 7768234 w 7927251"/>
              <a:gd name="connsiteY4" fmla="*/ 0 h 13398"/>
              <a:gd name="connsiteX5" fmla="*/ 7927251 w 7927251"/>
              <a:gd name="connsiteY5" fmla="*/ 0 h 13398"/>
              <a:gd name="connsiteX6" fmla="*/ 3963593 w 7927251"/>
              <a:gd name="connsiteY6" fmla="*/ 13398 h 1339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927251" h="13398">
                <a:moveTo>
                  <a:pt x="3963593" y="13398"/>
                </a:moveTo>
                <a:cubicBezTo>
                  <a:pt x="1837982" y="13398"/>
                  <a:pt x="102704" y="7467"/>
                  <a:pt x="0" y="0"/>
                </a:cubicBezTo>
                <a:lnTo>
                  <a:pt x="159042" y="0"/>
                </a:lnTo>
                <a:cubicBezTo>
                  <a:pt x="262216" y="7162"/>
                  <a:pt x="1926107" y="12839"/>
                  <a:pt x="3963593" y="12839"/>
                </a:cubicBezTo>
                <a:cubicBezTo>
                  <a:pt x="6001131" y="12839"/>
                  <a:pt x="7665059" y="7162"/>
                  <a:pt x="7768234" y="0"/>
                </a:cubicBezTo>
                <a:lnTo>
                  <a:pt x="7927251" y="0"/>
                </a:lnTo>
                <a:cubicBezTo>
                  <a:pt x="7824546" y="7467"/>
                  <a:pt x="6089268" y="13398"/>
                  <a:pt x="3963593" y="13398"/>
                </a:cubicBezTo>
              </a:path>
            </a:pathLst>
          </a:custGeom>
          <a:solidFill>
            <a:srgbClr val="E6E6E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275293" y="990746"/>
            <a:ext cx="7609192" cy="12839"/>
          </a:xfrm>
          <a:custGeom>
            <a:avLst/>
            <a:gdLst>
              <a:gd name="connsiteX0" fmla="*/ 3804551 w 7609192"/>
              <a:gd name="connsiteY0" fmla="*/ 12839 h 12839"/>
              <a:gd name="connsiteX1" fmla="*/ 0 w 7609192"/>
              <a:gd name="connsiteY1" fmla="*/ 0 h 12839"/>
              <a:gd name="connsiteX2" fmla="*/ 158991 w 7609192"/>
              <a:gd name="connsiteY2" fmla="*/ 0 h 12839"/>
              <a:gd name="connsiteX3" fmla="*/ 3804551 w 7609192"/>
              <a:gd name="connsiteY3" fmla="*/ 12280 h 12839"/>
              <a:gd name="connsiteX4" fmla="*/ 7450201 w 7609192"/>
              <a:gd name="connsiteY4" fmla="*/ 0 h 12839"/>
              <a:gd name="connsiteX5" fmla="*/ 7609192 w 7609192"/>
              <a:gd name="connsiteY5" fmla="*/ 0 h 12839"/>
              <a:gd name="connsiteX6" fmla="*/ 3804551 w 7609192"/>
              <a:gd name="connsiteY6" fmla="*/ 12839 h 12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609192" h="12839">
                <a:moveTo>
                  <a:pt x="3804551" y="12839"/>
                </a:moveTo>
                <a:cubicBezTo>
                  <a:pt x="1767065" y="12839"/>
                  <a:pt x="103174" y="7162"/>
                  <a:pt x="0" y="0"/>
                </a:cubicBezTo>
                <a:lnTo>
                  <a:pt x="158991" y="0"/>
                </a:lnTo>
                <a:cubicBezTo>
                  <a:pt x="262051" y="6845"/>
                  <a:pt x="1854834" y="12280"/>
                  <a:pt x="3804551" y="12280"/>
                </a:cubicBezTo>
                <a:cubicBezTo>
                  <a:pt x="5754344" y="12280"/>
                  <a:pt x="7347153" y="6845"/>
                  <a:pt x="7450201" y="0"/>
                </a:cubicBezTo>
                <a:lnTo>
                  <a:pt x="7609192" y="0"/>
                </a:lnTo>
                <a:cubicBezTo>
                  <a:pt x="7506017" y="7162"/>
                  <a:pt x="5842089" y="12839"/>
                  <a:pt x="3804551" y="12839"/>
                </a:cubicBezTo>
              </a:path>
            </a:pathLst>
          </a:custGeom>
          <a:solidFill>
            <a:srgbClr val="E1E3E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434284" y="990738"/>
            <a:ext cx="7291209" cy="12293"/>
          </a:xfrm>
          <a:custGeom>
            <a:avLst/>
            <a:gdLst>
              <a:gd name="connsiteX0" fmla="*/ 3645560 w 7291209"/>
              <a:gd name="connsiteY0" fmla="*/ 12293 h 12293"/>
              <a:gd name="connsiteX1" fmla="*/ 0 w 7291209"/>
              <a:gd name="connsiteY1" fmla="*/ 0 h 12293"/>
              <a:gd name="connsiteX2" fmla="*/ 158991 w 7291209"/>
              <a:gd name="connsiteY2" fmla="*/ 0 h 12293"/>
              <a:gd name="connsiteX3" fmla="*/ 3645560 w 7291209"/>
              <a:gd name="connsiteY3" fmla="*/ 11734 h 12293"/>
              <a:gd name="connsiteX4" fmla="*/ 7132218 w 7291209"/>
              <a:gd name="connsiteY4" fmla="*/ 0 h 12293"/>
              <a:gd name="connsiteX5" fmla="*/ 7291209 w 7291209"/>
              <a:gd name="connsiteY5" fmla="*/ 0 h 12293"/>
              <a:gd name="connsiteX6" fmla="*/ 3645560 w 7291209"/>
              <a:gd name="connsiteY6" fmla="*/ 12293 h 122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7291209" h="12293">
                <a:moveTo>
                  <a:pt x="3645560" y="12293"/>
                </a:moveTo>
                <a:cubicBezTo>
                  <a:pt x="1695843" y="12293"/>
                  <a:pt x="103060" y="6858"/>
                  <a:pt x="0" y="0"/>
                </a:cubicBezTo>
                <a:lnTo>
                  <a:pt x="158991" y="0"/>
                </a:lnTo>
                <a:cubicBezTo>
                  <a:pt x="261734" y="6553"/>
                  <a:pt x="1783448" y="11734"/>
                  <a:pt x="3645560" y="11734"/>
                </a:cubicBezTo>
                <a:cubicBezTo>
                  <a:pt x="5507748" y="11734"/>
                  <a:pt x="7029475" y="6553"/>
                  <a:pt x="7132218" y="0"/>
                </a:cubicBezTo>
                <a:lnTo>
                  <a:pt x="7291209" y="0"/>
                </a:lnTo>
                <a:cubicBezTo>
                  <a:pt x="7188161" y="6858"/>
                  <a:pt x="5595352" y="12293"/>
                  <a:pt x="3645560" y="12293"/>
                </a:cubicBezTo>
              </a:path>
            </a:pathLst>
          </a:custGeom>
          <a:solidFill>
            <a:srgbClr val="DEDEDE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593276" y="990744"/>
            <a:ext cx="6973227" cy="11734"/>
          </a:xfrm>
          <a:custGeom>
            <a:avLst/>
            <a:gdLst>
              <a:gd name="connsiteX0" fmla="*/ 3486568 w 6973227"/>
              <a:gd name="connsiteY0" fmla="*/ 11734 h 11734"/>
              <a:gd name="connsiteX1" fmla="*/ 0 w 6973227"/>
              <a:gd name="connsiteY1" fmla="*/ 0 h 11734"/>
              <a:gd name="connsiteX2" fmla="*/ 158953 w 6973227"/>
              <a:gd name="connsiteY2" fmla="*/ 0 h 11734"/>
              <a:gd name="connsiteX3" fmla="*/ 3486556 w 6973227"/>
              <a:gd name="connsiteY3" fmla="*/ 11176 h 11734"/>
              <a:gd name="connsiteX4" fmla="*/ 6814286 w 6973227"/>
              <a:gd name="connsiteY4" fmla="*/ 0 h 11734"/>
              <a:gd name="connsiteX5" fmla="*/ 6973226 w 6973227"/>
              <a:gd name="connsiteY5" fmla="*/ 0 h 11734"/>
              <a:gd name="connsiteX6" fmla="*/ 3486568 w 6973227"/>
              <a:gd name="connsiteY6" fmla="*/ 11734 h 11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973227" h="11734">
                <a:moveTo>
                  <a:pt x="3486568" y="11734"/>
                </a:moveTo>
                <a:cubicBezTo>
                  <a:pt x="1624457" y="11734"/>
                  <a:pt x="102742" y="6553"/>
                  <a:pt x="0" y="0"/>
                </a:cubicBezTo>
                <a:lnTo>
                  <a:pt x="158953" y="0"/>
                </a:lnTo>
                <a:cubicBezTo>
                  <a:pt x="260642" y="6235"/>
                  <a:pt x="1711578" y="11176"/>
                  <a:pt x="3486556" y="11176"/>
                </a:cubicBezTo>
                <a:cubicBezTo>
                  <a:pt x="5261610" y="11176"/>
                  <a:pt x="6712597" y="6235"/>
                  <a:pt x="6814286" y="0"/>
                </a:cubicBezTo>
                <a:lnTo>
                  <a:pt x="6973226" y="0"/>
                </a:lnTo>
                <a:cubicBezTo>
                  <a:pt x="6870484" y="6553"/>
                  <a:pt x="5348757" y="11734"/>
                  <a:pt x="3486568" y="11734"/>
                </a:cubicBezTo>
              </a:path>
            </a:pathLst>
          </a:custGeom>
          <a:solidFill>
            <a:srgbClr val="D9D9D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752234" y="990738"/>
            <a:ext cx="6655320" cy="11188"/>
          </a:xfrm>
          <a:custGeom>
            <a:avLst/>
            <a:gdLst>
              <a:gd name="connsiteX0" fmla="*/ 3327603 w 6655320"/>
              <a:gd name="connsiteY0" fmla="*/ 11188 h 11188"/>
              <a:gd name="connsiteX1" fmla="*/ 0 w 6655320"/>
              <a:gd name="connsiteY1" fmla="*/ 0 h 11188"/>
              <a:gd name="connsiteX2" fmla="*/ 159130 w 6655320"/>
              <a:gd name="connsiteY2" fmla="*/ 0 h 11188"/>
              <a:gd name="connsiteX3" fmla="*/ 3327615 w 6655320"/>
              <a:gd name="connsiteY3" fmla="*/ 10642 h 11188"/>
              <a:gd name="connsiteX4" fmla="*/ 6496176 w 6655320"/>
              <a:gd name="connsiteY4" fmla="*/ 0 h 11188"/>
              <a:gd name="connsiteX5" fmla="*/ 6655320 w 6655320"/>
              <a:gd name="connsiteY5" fmla="*/ 0 h 11188"/>
              <a:gd name="connsiteX6" fmla="*/ 3327603 w 6655320"/>
              <a:gd name="connsiteY6" fmla="*/ 11188 h 11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655320" h="11188">
                <a:moveTo>
                  <a:pt x="3327603" y="11188"/>
                </a:moveTo>
                <a:cubicBezTo>
                  <a:pt x="1552625" y="11188"/>
                  <a:pt x="101688" y="6248"/>
                  <a:pt x="0" y="0"/>
                </a:cubicBezTo>
                <a:lnTo>
                  <a:pt x="159130" y="0"/>
                </a:lnTo>
                <a:cubicBezTo>
                  <a:pt x="261124" y="5943"/>
                  <a:pt x="1640712" y="10642"/>
                  <a:pt x="3327615" y="10642"/>
                </a:cubicBezTo>
                <a:cubicBezTo>
                  <a:pt x="5014595" y="10642"/>
                  <a:pt x="6394183" y="5943"/>
                  <a:pt x="6496176" y="0"/>
                </a:cubicBezTo>
                <a:lnTo>
                  <a:pt x="6655320" y="0"/>
                </a:lnTo>
                <a:cubicBezTo>
                  <a:pt x="6553631" y="6248"/>
                  <a:pt x="5102656" y="11188"/>
                  <a:pt x="3327603" y="11188"/>
                </a:cubicBezTo>
              </a:path>
            </a:pathLst>
          </a:custGeom>
          <a:solidFill>
            <a:srgbClr val="D7D7D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1911360" y="990735"/>
            <a:ext cx="6337046" cy="10642"/>
          </a:xfrm>
          <a:custGeom>
            <a:avLst/>
            <a:gdLst>
              <a:gd name="connsiteX0" fmla="*/ 3168484 w 6337046"/>
              <a:gd name="connsiteY0" fmla="*/ 10642 h 10642"/>
              <a:gd name="connsiteX1" fmla="*/ 0 w 6337046"/>
              <a:gd name="connsiteY1" fmla="*/ 0 h 10642"/>
              <a:gd name="connsiteX2" fmla="*/ 159093 w 6337046"/>
              <a:gd name="connsiteY2" fmla="*/ 0 h 10642"/>
              <a:gd name="connsiteX3" fmla="*/ 3168484 w 6337046"/>
              <a:gd name="connsiteY3" fmla="*/ 10083 h 10642"/>
              <a:gd name="connsiteX4" fmla="*/ 6178004 w 6337046"/>
              <a:gd name="connsiteY4" fmla="*/ 0 h 10642"/>
              <a:gd name="connsiteX5" fmla="*/ 6337045 w 6337046"/>
              <a:gd name="connsiteY5" fmla="*/ 0 h 10642"/>
              <a:gd name="connsiteX6" fmla="*/ 3168484 w 6337046"/>
              <a:gd name="connsiteY6" fmla="*/ 10642 h 106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337046" h="10642">
                <a:moveTo>
                  <a:pt x="3168484" y="10642"/>
                </a:moveTo>
                <a:cubicBezTo>
                  <a:pt x="1481582" y="10642"/>
                  <a:pt x="101993" y="5943"/>
                  <a:pt x="0" y="0"/>
                </a:cubicBezTo>
                <a:lnTo>
                  <a:pt x="159093" y="0"/>
                </a:lnTo>
                <a:cubicBezTo>
                  <a:pt x="260705" y="5638"/>
                  <a:pt x="1569224" y="10083"/>
                  <a:pt x="3168484" y="10083"/>
                </a:cubicBezTo>
                <a:cubicBezTo>
                  <a:pt x="4767821" y="10083"/>
                  <a:pt x="6076378" y="5638"/>
                  <a:pt x="6178004" y="0"/>
                </a:cubicBezTo>
                <a:lnTo>
                  <a:pt x="6337045" y="0"/>
                </a:lnTo>
                <a:cubicBezTo>
                  <a:pt x="6235065" y="5943"/>
                  <a:pt x="4855464" y="10642"/>
                  <a:pt x="3168484" y="10642"/>
                </a:cubicBezTo>
              </a:path>
            </a:pathLst>
          </a:custGeom>
          <a:solidFill>
            <a:srgbClr val="D1D4D4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70453" y="990742"/>
            <a:ext cx="6018911" cy="10083"/>
          </a:xfrm>
          <a:custGeom>
            <a:avLst/>
            <a:gdLst>
              <a:gd name="connsiteX0" fmla="*/ 3009391 w 6018911"/>
              <a:gd name="connsiteY0" fmla="*/ 10083 h 10083"/>
              <a:gd name="connsiteX1" fmla="*/ 0 w 6018911"/>
              <a:gd name="connsiteY1" fmla="*/ 0 h 10083"/>
              <a:gd name="connsiteX2" fmla="*/ 159105 w 6018911"/>
              <a:gd name="connsiteY2" fmla="*/ 0 h 10083"/>
              <a:gd name="connsiteX3" fmla="*/ 3009391 w 6018911"/>
              <a:gd name="connsiteY3" fmla="*/ 9525 h 10083"/>
              <a:gd name="connsiteX4" fmla="*/ 5859779 w 6018911"/>
              <a:gd name="connsiteY4" fmla="*/ 0 h 10083"/>
              <a:gd name="connsiteX5" fmla="*/ 6018911 w 6018911"/>
              <a:gd name="connsiteY5" fmla="*/ 0 h 10083"/>
              <a:gd name="connsiteX6" fmla="*/ 3009391 w 6018911"/>
              <a:gd name="connsiteY6" fmla="*/ 10083 h 100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6018911" h="10083">
                <a:moveTo>
                  <a:pt x="3009391" y="10083"/>
                </a:moveTo>
                <a:cubicBezTo>
                  <a:pt x="1410131" y="10083"/>
                  <a:pt x="101612" y="5638"/>
                  <a:pt x="0" y="0"/>
                </a:cubicBezTo>
                <a:lnTo>
                  <a:pt x="159105" y="0"/>
                </a:lnTo>
                <a:cubicBezTo>
                  <a:pt x="260362" y="5333"/>
                  <a:pt x="1497774" y="9525"/>
                  <a:pt x="3009391" y="9525"/>
                </a:cubicBezTo>
                <a:cubicBezTo>
                  <a:pt x="4521085" y="9525"/>
                  <a:pt x="5758510" y="5333"/>
                  <a:pt x="5859779" y="0"/>
                </a:cubicBezTo>
                <a:lnTo>
                  <a:pt x="6018911" y="0"/>
                </a:lnTo>
                <a:cubicBezTo>
                  <a:pt x="5917285" y="5638"/>
                  <a:pt x="4608728" y="10083"/>
                  <a:pt x="3009391" y="10083"/>
                </a:cubicBezTo>
              </a:path>
            </a:pathLst>
          </a:custGeom>
          <a:solidFill>
            <a:srgbClr val="CFCFD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229558" y="990734"/>
            <a:ext cx="5700674" cy="9537"/>
          </a:xfrm>
          <a:custGeom>
            <a:avLst/>
            <a:gdLst>
              <a:gd name="connsiteX0" fmla="*/ 2850286 w 5700674"/>
              <a:gd name="connsiteY0" fmla="*/ 9537 h 9537"/>
              <a:gd name="connsiteX1" fmla="*/ 0 w 5700674"/>
              <a:gd name="connsiteY1" fmla="*/ 0 h 9537"/>
              <a:gd name="connsiteX2" fmla="*/ 159143 w 5700674"/>
              <a:gd name="connsiteY2" fmla="*/ 0 h 9537"/>
              <a:gd name="connsiteX3" fmla="*/ 2850286 w 5700674"/>
              <a:gd name="connsiteY3" fmla="*/ 8978 h 9537"/>
              <a:gd name="connsiteX4" fmla="*/ 5541556 w 5700674"/>
              <a:gd name="connsiteY4" fmla="*/ 0 h 9537"/>
              <a:gd name="connsiteX5" fmla="*/ 5700674 w 5700674"/>
              <a:gd name="connsiteY5" fmla="*/ 0 h 9537"/>
              <a:gd name="connsiteX6" fmla="*/ 2850286 w 5700674"/>
              <a:gd name="connsiteY6" fmla="*/ 9537 h 95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700674" h="9537">
                <a:moveTo>
                  <a:pt x="2850286" y="9537"/>
                </a:moveTo>
                <a:cubicBezTo>
                  <a:pt x="1338668" y="9537"/>
                  <a:pt x="101256" y="5334"/>
                  <a:pt x="0" y="0"/>
                </a:cubicBezTo>
                <a:lnTo>
                  <a:pt x="159143" y="0"/>
                </a:lnTo>
                <a:cubicBezTo>
                  <a:pt x="259841" y="5029"/>
                  <a:pt x="1426222" y="8978"/>
                  <a:pt x="2850286" y="8978"/>
                </a:cubicBezTo>
                <a:cubicBezTo>
                  <a:pt x="4274400" y="8978"/>
                  <a:pt x="5440832" y="5029"/>
                  <a:pt x="5541556" y="0"/>
                </a:cubicBezTo>
                <a:lnTo>
                  <a:pt x="5700674" y="0"/>
                </a:lnTo>
                <a:cubicBezTo>
                  <a:pt x="5599404" y="5334"/>
                  <a:pt x="4361980" y="9537"/>
                  <a:pt x="2850286" y="9537"/>
                </a:cubicBezTo>
              </a:path>
            </a:pathLst>
          </a:custGeom>
          <a:solidFill>
            <a:srgbClr val="CCCCC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388702" y="990740"/>
            <a:ext cx="5382412" cy="8978"/>
          </a:xfrm>
          <a:custGeom>
            <a:avLst/>
            <a:gdLst>
              <a:gd name="connsiteX0" fmla="*/ 2691142 w 5382412"/>
              <a:gd name="connsiteY0" fmla="*/ 8978 h 8978"/>
              <a:gd name="connsiteX1" fmla="*/ 0 w 5382412"/>
              <a:gd name="connsiteY1" fmla="*/ 0 h 8978"/>
              <a:gd name="connsiteX2" fmla="*/ 159194 w 5382412"/>
              <a:gd name="connsiteY2" fmla="*/ 0 h 8978"/>
              <a:gd name="connsiteX3" fmla="*/ 2691142 w 5382412"/>
              <a:gd name="connsiteY3" fmla="*/ 8432 h 8978"/>
              <a:gd name="connsiteX4" fmla="*/ 5223205 w 5382412"/>
              <a:gd name="connsiteY4" fmla="*/ 0 h 8978"/>
              <a:gd name="connsiteX5" fmla="*/ 5382412 w 5382412"/>
              <a:gd name="connsiteY5" fmla="*/ 0 h 8978"/>
              <a:gd name="connsiteX6" fmla="*/ 2691142 w 5382412"/>
              <a:gd name="connsiteY6" fmla="*/ 8978 h 89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382412" h="8978">
                <a:moveTo>
                  <a:pt x="2691142" y="8978"/>
                </a:moveTo>
                <a:cubicBezTo>
                  <a:pt x="1267079" y="8978"/>
                  <a:pt x="100698" y="5016"/>
                  <a:pt x="0" y="0"/>
                </a:cubicBezTo>
                <a:lnTo>
                  <a:pt x="159194" y="0"/>
                </a:lnTo>
                <a:cubicBezTo>
                  <a:pt x="259448" y="4711"/>
                  <a:pt x="1354721" y="8432"/>
                  <a:pt x="2691142" y="8432"/>
                </a:cubicBezTo>
                <a:cubicBezTo>
                  <a:pt x="4027627" y="8432"/>
                  <a:pt x="5122951" y="4711"/>
                  <a:pt x="5223205" y="0"/>
                </a:cubicBezTo>
                <a:lnTo>
                  <a:pt x="5382412" y="0"/>
                </a:lnTo>
                <a:cubicBezTo>
                  <a:pt x="5281688" y="5016"/>
                  <a:pt x="4115257" y="8978"/>
                  <a:pt x="2691142" y="8978"/>
                </a:cubicBezTo>
              </a:path>
            </a:pathLst>
          </a:custGeom>
          <a:solidFill>
            <a:srgbClr val="C7C7C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547896" y="990739"/>
            <a:ext cx="5064010" cy="8432"/>
          </a:xfrm>
          <a:custGeom>
            <a:avLst/>
            <a:gdLst>
              <a:gd name="connsiteX0" fmla="*/ 2531948 w 5064010"/>
              <a:gd name="connsiteY0" fmla="*/ 8432 h 8432"/>
              <a:gd name="connsiteX1" fmla="*/ 0 w 5064010"/>
              <a:gd name="connsiteY1" fmla="*/ 0 h 8432"/>
              <a:gd name="connsiteX2" fmla="*/ 159232 w 5064010"/>
              <a:gd name="connsiteY2" fmla="*/ 0 h 8432"/>
              <a:gd name="connsiteX3" fmla="*/ 2531948 w 5064010"/>
              <a:gd name="connsiteY3" fmla="*/ 7873 h 8432"/>
              <a:gd name="connsiteX4" fmla="*/ 4904790 w 5064010"/>
              <a:gd name="connsiteY4" fmla="*/ 0 h 8432"/>
              <a:gd name="connsiteX5" fmla="*/ 5064010 w 5064010"/>
              <a:gd name="connsiteY5" fmla="*/ 0 h 8432"/>
              <a:gd name="connsiteX6" fmla="*/ 2531948 w 5064010"/>
              <a:gd name="connsiteY6" fmla="*/ 8432 h 84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5064010" h="8432">
                <a:moveTo>
                  <a:pt x="2531948" y="8432"/>
                </a:moveTo>
                <a:cubicBezTo>
                  <a:pt x="1195527" y="8432"/>
                  <a:pt x="100253" y="4711"/>
                  <a:pt x="0" y="0"/>
                </a:cubicBezTo>
                <a:lnTo>
                  <a:pt x="159232" y="0"/>
                </a:lnTo>
                <a:cubicBezTo>
                  <a:pt x="258749" y="4419"/>
                  <a:pt x="1283017" y="7873"/>
                  <a:pt x="2531948" y="7873"/>
                </a:cubicBezTo>
                <a:cubicBezTo>
                  <a:pt x="3780942" y="7873"/>
                  <a:pt x="4805248" y="4419"/>
                  <a:pt x="4904790" y="0"/>
                </a:cubicBezTo>
                <a:lnTo>
                  <a:pt x="5064010" y="0"/>
                </a:lnTo>
                <a:cubicBezTo>
                  <a:pt x="4963757" y="4711"/>
                  <a:pt x="3868432" y="8432"/>
                  <a:pt x="2531948" y="8432"/>
                </a:cubicBezTo>
              </a:path>
            </a:pathLst>
          </a:custGeom>
          <a:solidFill>
            <a:srgbClr val="C2C5C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07129" y="990746"/>
            <a:ext cx="4745558" cy="7874"/>
          </a:xfrm>
          <a:custGeom>
            <a:avLst/>
            <a:gdLst>
              <a:gd name="connsiteX0" fmla="*/ 2372715 w 4745558"/>
              <a:gd name="connsiteY0" fmla="*/ 7874 h 7874"/>
              <a:gd name="connsiteX1" fmla="*/ 0 w 4745558"/>
              <a:gd name="connsiteY1" fmla="*/ 0 h 7874"/>
              <a:gd name="connsiteX2" fmla="*/ 159321 w 4745558"/>
              <a:gd name="connsiteY2" fmla="*/ 0 h 7874"/>
              <a:gd name="connsiteX3" fmla="*/ 2372715 w 4745558"/>
              <a:gd name="connsiteY3" fmla="*/ 7315 h 7874"/>
              <a:gd name="connsiteX4" fmla="*/ 4586236 w 4745558"/>
              <a:gd name="connsiteY4" fmla="*/ 0 h 7874"/>
              <a:gd name="connsiteX5" fmla="*/ 4745558 w 4745558"/>
              <a:gd name="connsiteY5" fmla="*/ 0 h 7874"/>
              <a:gd name="connsiteX6" fmla="*/ 2372715 w 4745558"/>
              <a:gd name="connsiteY6" fmla="*/ 7874 h 787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745558" h="7874">
                <a:moveTo>
                  <a:pt x="2372715" y="7874"/>
                </a:moveTo>
                <a:cubicBezTo>
                  <a:pt x="1123784" y="7874"/>
                  <a:pt x="99517" y="4406"/>
                  <a:pt x="0" y="0"/>
                </a:cubicBezTo>
                <a:lnTo>
                  <a:pt x="159321" y="0"/>
                </a:lnTo>
                <a:cubicBezTo>
                  <a:pt x="258254" y="4102"/>
                  <a:pt x="1211427" y="7315"/>
                  <a:pt x="2372715" y="7315"/>
                </a:cubicBezTo>
                <a:cubicBezTo>
                  <a:pt x="3534054" y="7315"/>
                  <a:pt x="4487303" y="4102"/>
                  <a:pt x="4586236" y="0"/>
                </a:cubicBezTo>
                <a:lnTo>
                  <a:pt x="4745558" y="0"/>
                </a:lnTo>
                <a:cubicBezTo>
                  <a:pt x="4646015" y="4406"/>
                  <a:pt x="3621709" y="7874"/>
                  <a:pt x="2372715" y="7874"/>
                </a:cubicBezTo>
              </a:path>
            </a:pathLst>
          </a:custGeom>
          <a:solidFill>
            <a:srgbClr val="C0C0C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866451" y="990738"/>
            <a:ext cx="4426915" cy="7327"/>
          </a:xfrm>
          <a:custGeom>
            <a:avLst/>
            <a:gdLst>
              <a:gd name="connsiteX0" fmla="*/ 2213393 w 4426915"/>
              <a:gd name="connsiteY0" fmla="*/ 7327 h 7327"/>
              <a:gd name="connsiteX1" fmla="*/ 0 w 4426915"/>
              <a:gd name="connsiteY1" fmla="*/ 0 h 7327"/>
              <a:gd name="connsiteX2" fmla="*/ 159385 w 4426915"/>
              <a:gd name="connsiteY2" fmla="*/ 0 h 7327"/>
              <a:gd name="connsiteX3" fmla="*/ 2213393 w 4426915"/>
              <a:gd name="connsiteY3" fmla="*/ 6769 h 7327"/>
              <a:gd name="connsiteX4" fmla="*/ 4267517 w 4426915"/>
              <a:gd name="connsiteY4" fmla="*/ 0 h 7327"/>
              <a:gd name="connsiteX5" fmla="*/ 4426915 w 4426915"/>
              <a:gd name="connsiteY5" fmla="*/ 0 h 7327"/>
              <a:gd name="connsiteX6" fmla="*/ 2213393 w 4426915"/>
              <a:gd name="connsiteY6" fmla="*/ 7327 h 73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426915" h="7327">
                <a:moveTo>
                  <a:pt x="2213393" y="7327"/>
                </a:moveTo>
                <a:cubicBezTo>
                  <a:pt x="1052105" y="7327"/>
                  <a:pt x="98932" y="4102"/>
                  <a:pt x="0" y="0"/>
                </a:cubicBezTo>
                <a:lnTo>
                  <a:pt x="159385" y="0"/>
                </a:lnTo>
                <a:cubicBezTo>
                  <a:pt x="257568" y="3797"/>
                  <a:pt x="1139685" y="6769"/>
                  <a:pt x="2213393" y="6769"/>
                </a:cubicBezTo>
                <a:cubicBezTo>
                  <a:pt x="3287179" y="6769"/>
                  <a:pt x="4169346" y="3797"/>
                  <a:pt x="4267517" y="0"/>
                </a:cubicBezTo>
                <a:lnTo>
                  <a:pt x="4426915" y="0"/>
                </a:lnTo>
                <a:cubicBezTo>
                  <a:pt x="4327981" y="4102"/>
                  <a:pt x="3374732" y="7327"/>
                  <a:pt x="2213393" y="7327"/>
                </a:cubicBezTo>
              </a:path>
            </a:pathLst>
          </a:custGeom>
          <a:solidFill>
            <a:srgbClr val="BDBD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25836" y="990744"/>
            <a:ext cx="4108132" cy="6769"/>
          </a:xfrm>
          <a:custGeom>
            <a:avLst/>
            <a:gdLst>
              <a:gd name="connsiteX0" fmla="*/ 2054008 w 4108132"/>
              <a:gd name="connsiteY0" fmla="*/ 6769 h 6769"/>
              <a:gd name="connsiteX1" fmla="*/ 0 w 4108132"/>
              <a:gd name="connsiteY1" fmla="*/ 0 h 6769"/>
              <a:gd name="connsiteX2" fmla="*/ 159461 w 4108132"/>
              <a:gd name="connsiteY2" fmla="*/ 0 h 6769"/>
              <a:gd name="connsiteX3" fmla="*/ 2054008 w 4108132"/>
              <a:gd name="connsiteY3" fmla="*/ 6223 h 6769"/>
              <a:gd name="connsiteX4" fmla="*/ 3948683 w 4108132"/>
              <a:gd name="connsiteY4" fmla="*/ 0 h 6769"/>
              <a:gd name="connsiteX5" fmla="*/ 4108132 w 4108132"/>
              <a:gd name="connsiteY5" fmla="*/ 0 h 6769"/>
              <a:gd name="connsiteX6" fmla="*/ 2054008 w 4108132"/>
              <a:gd name="connsiteY6" fmla="*/ 6769 h 676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108132" h="6769">
                <a:moveTo>
                  <a:pt x="2054008" y="6769"/>
                </a:moveTo>
                <a:cubicBezTo>
                  <a:pt x="980300" y="6769"/>
                  <a:pt x="98183" y="3797"/>
                  <a:pt x="0" y="0"/>
                </a:cubicBezTo>
                <a:lnTo>
                  <a:pt x="159461" y="0"/>
                </a:lnTo>
                <a:cubicBezTo>
                  <a:pt x="256628" y="3492"/>
                  <a:pt x="1067739" y="6223"/>
                  <a:pt x="2054008" y="6223"/>
                </a:cubicBezTo>
                <a:cubicBezTo>
                  <a:pt x="3040341" y="6223"/>
                  <a:pt x="3851516" y="3492"/>
                  <a:pt x="3948683" y="0"/>
                </a:cubicBezTo>
                <a:lnTo>
                  <a:pt x="4108132" y="0"/>
                </a:lnTo>
                <a:cubicBezTo>
                  <a:pt x="4009961" y="3797"/>
                  <a:pt x="3127794" y="6769"/>
                  <a:pt x="2054008" y="6769"/>
                </a:cubicBezTo>
              </a:path>
            </a:pathLst>
          </a:custGeom>
          <a:solidFill>
            <a:srgbClr val="B8BABA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3185297" y="990743"/>
            <a:ext cx="3789222" cy="6222"/>
          </a:xfrm>
          <a:custGeom>
            <a:avLst/>
            <a:gdLst>
              <a:gd name="connsiteX0" fmla="*/ 1894547 w 3789222"/>
              <a:gd name="connsiteY0" fmla="*/ 6222 h 6222"/>
              <a:gd name="connsiteX1" fmla="*/ 0 w 3789222"/>
              <a:gd name="connsiteY1" fmla="*/ 0 h 6222"/>
              <a:gd name="connsiteX2" fmla="*/ 159600 w 3789222"/>
              <a:gd name="connsiteY2" fmla="*/ 0 h 6222"/>
              <a:gd name="connsiteX3" fmla="*/ 1894547 w 3789222"/>
              <a:gd name="connsiteY3" fmla="*/ 5664 h 6222"/>
              <a:gd name="connsiteX4" fmla="*/ 3629634 w 3789222"/>
              <a:gd name="connsiteY4" fmla="*/ 0 h 6222"/>
              <a:gd name="connsiteX5" fmla="*/ 3789222 w 3789222"/>
              <a:gd name="connsiteY5" fmla="*/ 0 h 6222"/>
              <a:gd name="connsiteX6" fmla="*/ 1894547 w 3789222"/>
              <a:gd name="connsiteY6" fmla="*/ 6222 h 62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789222" h="6222">
                <a:moveTo>
                  <a:pt x="1894547" y="6222"/>
                </a:moveTo>
                <a:cubicBezTo>
                  <a:pt x="908278" y="6222"/>
                  <a:pt x="97167" y="3492"/>
                  <a:pt x="0" y="0"/>
                </a:cubicBezTo>
                <a:lnTo>
                  <a:pt x="159600" y="0"/>
                </a:lnTo>
                <a:cubicBezTo>
                  <a:pt x="255828" y="3187"/>
                  <a:pt x="995857" y="5664"/>
                  <a:pt x="1894547" y="5664"/>
                </a:cubicBezTo>
                <a:cubicBezTo>
                  <a:pt x="2793301" y="5664"/>
                  <a:pt x="3533394" y="3187"/>
                  <a:pt x="3629634" y="0"/>
                </a:cubicBezTo>
                <a:lnTo>
                  <a:pt x="3789222" y="0"/>
                </a:lnTo>
                <a:cubicBezTo>
                  <a:pt x="3692055" y="3492"/>
                  <a:pt x="2880880" y="6222"/>
                  <a:pt x="1894547" y="6222"/>
                </a:cubicBezTo>
              </a:path>
            </a:pathLst>
          </a:custGeom>
          <a:solidFill>
            <a:srgbClr val="B5B5B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344898" y="990735"/>
            <a:ext cx="3470033" cy="5676"/>
          </a:xfrm>
          <a:custGeom>
            <a:avLst/>
            <a:gdLst>
              <a:gd name="connsiteX0" fmla="*/ 1734946 w 3470033"/>
              <a:gd name="connsiteY0" fmla="*/ 5676 h 5676"/>
              <a:gd name="connsiteX1" fmla="*/ 0 w 3470033"/>
              <a:gd name="connsiteY1" fmla="*/ 0 h 5676"/>
              <a:gd name="connsiteX2" fmla="*/ 159715 w 3470033"/>
              <a:gd name="connsiteY2" fmla="*/ 0 h 5676"/>
              <a:gd name="connsiteX3" fmla="*/ 1734946 w 3470033"/>
              <a:gd name="connsiteY3" fmla="*/ 5118 h 5676"/>
              <a:gd name="connsiteX4" fmla="*/ 3310318 w 3470033"/>
              <a:gd name="connsiteY4" fmla="*/ 0 h 5676"/>
              <a:gd name="connsiteX5" fmla="*/ 3470033 w 3470033"/>
              <a:gd name="connsiteY5" fmla="*/ 0 h 5676"/>
              <a:gd name="connsiteX6" fmla="*/ 1734946 w 3470033"/>
              <a:gd name="connsiteY6" fmla="*/ 5676 h 5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470033" h="5676">
                <a:moveTo>
                  <a:pt x="1734946" y="5676"/>
                </a:moveTo>
                <a:cubicBezTo>
                  <a:pt x="836256" y="5676"/>
                  <a:pt x="96227" y="3200"/>
                  <a:pt x="0" y="0"/>
                </a:cubicBezTo>
                <a:lnTo>
                  <a:pt x="159715" y="0"/>
                </a:lnTo>
                <a:cubicBezTo>
                  <a:pt x="254634" y="2895"/>
                  <a:pt x="923670" y="5118"/>
                  <a:pt x="1734946" y="5118"/>
                </a:cubicBezTo>
                <a:cubicBezTo>
                  <a:pt x="2546286" y="5118"/>
                  <a:pt x="3215398" y="2895"/>
                  <a:pt x="3310318" y="0"/>
                </a:cubicBezTo>
                <a:lnTo>
                  <a:pt x="3470033" y="0"/>
                </a:lnTo>
                <a:cubicBezTo>
                  <a:pt x="3373793" y="3200"/>
                  <a:pt x="2633700" y="5676"/>
                  <a:pt x="1734946" y="5676"/>
                </a:cubicBezTo>
              </a:path>
            </a:pathLst>
          </a:custGeom>
          <a:solidFill>
            <a:srgbClr val="B0B0B3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3504613" y="990742"/>
            <a:ext cx="3150603" cy="5118"/>
          </a:xfrm>
          <a:custGeom>
            <a:avLst/>
            <a:gdLst>
              <a:gd name="connsiteX0" fmla="*/ 1575231 w 3150603"/>
              <a:gd name="connsiteY0" fmla="*/ 5118 h 5118"/>
              <a:gd name="connsiteX1" fmla="*/ 0 w 3150603"/>
              <a:gd name="connsiteY1" fmla="*/ 0 h 5118"/>
              <a:gd name="connsiteX2" fmla="*/ 159943 w 3150603"/>
              <a:gd name="connsiteY2" fmla="*/ 0 h 5118"/>
              <a:gd name="connsiteX3" fmla="*/ 1575231 w 3150603"/>
              <a:gd name="connsiteY3" fmla="*/ 4559 h 5118"/>
              <a:gd name="connsiteX4" fmla="*/ 2990659 w 3150603"/>
              <a:gd name="connsiteY4" fmla="*/ 0 h 5118"/>
              <a:gd name="connsiteX5" fmla="*/ 3150603 w 3150603"/>
              <a:gd name="connsiteY5" fmla="*/ 0 h 5118"/>
              <a:gd name="connsiteX6" fmla="*/ 1575231 w 3150603"/>
              <a:gd name="connsiteY6" fmla="*/ 5118 h 511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3150603" h="5118">
                <a:moveTo>
                  <a:pt x="1575231" y="5118"/>
                </a:moveTo>
                <a:cubicBezTo>
                  <a:pt x="763955" y="5118"/>
                  <a:pt x="94919" y="2882"/>
                  <a:pt x="0" y="0"/>
                </a:cubicBezTo>
                <a:lnTo>
                  <a:pt x="159943" y="0"/>
                </a:lnTo>
                <a:cubicBezTo>
                  <a:pt x="253390" y="2578"/>
                  <a:pt x="851395" y="4559"/>
                  <a:pt x="1575231" y="4559"/>
                </a:cubicBezTo>
                <a:cubicBezTo>
                  <a:pt x="2299131" y="4559"/>
                  <a:pt x="2897213" y="2578"/>
                  <a:pt x="2990659" y="0"/>
                </a:cubicBezTo>
                <a:lnTo>
                  <a:pt x="3150603" y="0"/>
                </a:lnTo>
                <a:cubicBezTo>
                  <a:pt x="3055683" y="2882"/>
                  <a:pt x="2386571" y="5118"/>
                  <a:pt x="1575231" y="5118"/>
                </a:cubicBezTo>
              </a:path>
            </a:pathLst>
          </a:custGeom>
          <a:solidFill>
            <a:srgbClr val="AEAEB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3664556" y="990735"/>
            <a:ext cx="2830715" cy="4572"/>
          </a:xfrm>
          <a:custGeom>
            <a:avLst/>
            <a:gdLst>
              <a:gd name="connsiteX0" fmla="*/ 1415288 w 2830715"/>
              <a:gd name="connsiteY0" fmla="*/ 4572 h 4572"/>
              <a:gd name="connsiteX1" fmla="*/ 0 w 2830715"/>
              <a:gd name="connsiteY1" fmla="*/ 0 h 4572"/>
              <a:gd name="connsiteX2" fmla="*/ 160210 w 2830715"/>
              <a:gd name="connsiteY2" fmla="*/ 0 h 4572"/>
              <a:gd name="connsiteX3" fmla="*/ 1415288 w 2830715"/>
              <a:gd name="connsiteY3" fmla="*/ 4025 h 4572"/>
              <a:gd name="connsiteX4" fmla="*/ 2670505 w 2830715"/>
              <a:gd name="connsiteY4" fmla="*/ 0 h 4572"/>
              <a:gd name="connsiteX5" fmla="*/ 2830715 w 2830715"/>
              <a:gd name="connsiteY5" fmla="*/ 0 h 4572"/>
              <a:gd name="connsiteX6" fmla="*/ 1415288 w 2830715"/>
              <a:gd name="connsiteY6" fmla="*/ 4572 h 4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830715" h="4572">
                <a:moveTo>
                  <a:pt x="1415288" y="4572"/>
                </a:moveTo>
                <a:cubicBezTo>
                  <a:pt x="691451" y="4572"/>
                  <a:pt x="93446" y="2590"/>
                  <a:pt x="0" y="0"/>
                </a:cubicBezTo>
                <a:lnTo>
                  <a:pt x="160210" y="0"/>
                </a:lnTo>
                <a:cubicBezTo>
                  <a:pt x="251879" y="2273"/>
                  <a:pt x="778852" y="4025"/>
                  <a:pt x="1415288" y="4025"/>
                </a:cubicBezTo>
                <a:cubicBezTo>
                  <a:pt x="2051773" y="4025"/>
                  <a:pt x="2578823" y="2273"/>
                  <a:pt x="2670505" y="0"/>
                </a:cubicBezTo>
                <a:lnTo>
                  <a:pt x="2830715" y="0"/>
                </a:lnTo>
                <a:cubicBezTo>
                  <a:pt x="2737269" y="2590"/>
                  <a:pt x="2139188" y="4572"/>
                  <a:pt x="1415288" y="4572"/>
                </a:cubicBezTo>
              </a:path>
            </a:pathLst>
          </a:custGeom>
          <a:solidFill>
            <a:srgbClr val="A8ABA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824767" y="990746"/>
            <a:ext cx="2510294" cy="4013"/>
          </a:xfrm>
          <a:custGeom>
            <a:avLst/>
            <a:gdLst>
              <a:gd name="connsiteX0" fmla="*/ 1255077 w 2510294"/>
              <a:gd name="connsiteY0" fmla="*/ 4013 h 4013"/>
              <a:gd name="connsiteX1" fmla="*/ 0 w 2510294"/>
              <a:gd name="connsiteY1" fmla="*/ 0 h 4013"/>
              <a:gd name="connsiteX2" fmla="*/ 160502 w 2510294"/>
              <a:gd name="connsiteY2" fmla="*/ 0 h 4013"/>
              <a:gd name="connsiteX3" fmla="*/ 1255077 w 2510294"/>
              <a:gd name="connsiteY3" fmla="*/ 3454 h 4013"/>
              <a:gd name="connsiteX4" fmla="*/ 2349817 w 2510294"/>
              <a:gd name="connsiteY4" fmla="*/ 0 h 4013"/>
              <a:gd name="connsiteX5" fmla="*/ 2510294 w 2510294"/>
              <a:gd name="connsiteY5" fmla="*/ 0 h 4013"/>
              <a:gd name="connsiteX6" fmla="*/ 1255077 w 2510294"/>
              <a:gd name="connsiteY6" fmla="*/ 4013 h 40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510294" h="4013">
                <a:moveTo>
                  <a:pt x="1255077" y="4013"/>
                </a:moveTo>
                <a:cubicBezTo>
                  <a:pt x="618642" y="4013"/>
                  <a:pt x="91668" y="2273"/>
                  <a:pt x="0" y="0"/>
                </a:cubicBezTo>
                <a:lnTo>
                  <a:pt x="160502" y="0"/>
                </a:lnTo>
                <a:cubicBezTo>
                  <a:pt x="249808" y="1955"/>
                  <a:pt x="705865" y="3454"/>
                  <a:pt x="1255077" y="3454"/>
                </a:cubicBezTo>
                <a:cubicBezTo>
                  <a:pt x="1804352" y="3454"/>
                  <a:pt x="2260472" y="1955"/>
                  <a:pt x="2349817" y="0"/>
                </a:cubicBezTo>
                <a:lnTo>
                  <a:pt x="2510294" y="0"/>
                </a:lnTo>
                <a:cubicBezTo>
                  <a:pt x="2418613" y="2273"/>
                  <a:pt x="1891563" y="4013"/>
                  <a:pt x="1255077" y="4013"/>
                </a:cubicBezTo>
              </a:path>
            </a:pathLst>
          </a:custGeom>
          <a:solidFill>
            <a:srgbClr val="A6A6A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3985270" y="990739"/>
            <a:ext cx="2189314" cy="3467"/>
          </a:xfrm>
          <a:custGeom>
            <a:avLst/>
            <a:gdLst>
              <a:gd name="connsiteX0" fmla="*/ 1094574 w 2189314"/>
              <a:gd name="connsiteY0" fmla="*/ 3467 h 3467"/>
              <a:gd name="connsiteX1" fmla="*/ 0 w 2189314"/>
              <a:gd name="connsiteY1" fmla="*/ 0 h 3467"/>
              <a:gd name="connsiteX2" fmla="*/ 161073 w 2189314"/>
              <a:gd name="connsiteY2" fmla="*/ 0 h 3467"/>
              <a:gd name="connsiteX3" fmla="*/ 1094574 w 2189314"/>
              <a:gd name="connsiteY3" fmla="*/ 2908 h 3467"/>
              <a:gd name="connsiteX4" fmla="*/ 2028228 w 2189314"/>
              <a:gd name="connsiteY4" fmla="*/ 0 h 3467"/>
              <a:gd name="connsiteX5" fmla="*/ 2189314 w 2189314"/>
              <a:gd name="connsiteY5" fmla="*/ 0 h 3467"/>
              <a:gd name="connsiteX6" fmla="*/ 1094574 w 2189314"/>
              <a:gd name="connsiteY6" fmla="*/ 3467 h 346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189314" h="3467">
                <a:moveTo>
                  <a:pt x="1094574" y="3467"/>
                </a:moveTo>
                <a:cubicBezTo>
                  <a:pt x="545363" y="3467"/>
                  <a:pt x="89306" y="1968"/>
                  <a:pt x="0" y="0"/>
                </a:cubicBezTo>
                <a:lnTo>
                  <a:pt x="161073" y="0"/>
                </a:lnTo>
                <a:cubicBezTo>
                  <a:pt x="247522" y="1663"/>
                  <a:pt x="632574" y="2908"/>
                  <a:pt x="1094574" y="2908"/>
                </a:cubicBezTo>
                <a:cubicBezTo>
                  <a:pt x="1556638" y="2908"/>
                  <a:pt x="1941766" y="1663"/>
                  <a:pt x="2028228" y="0"/>
                </a:cubicBezTo>
                <a:lnTo>
                  <a:pt x="2189314" y="0"/>
                </a:lnTo>
                <a:cubicBezTo>
                  <a:pt x="2099970" y="1968"/>
                  <a:pt x="1643849" y="3467"/>
                  <a:pt x="1094574" y="3467"/>
                </a:cubicBezTo>
              </a:path>
            </a:pathLst>
          </a:custGeom>
          <a:solidFill>
            <a:srgbClr val="A3A3A6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4128189" y="986415"/>
            <a:ext cx="1903463" cy="7238"/>
          </a:xfrm>
          <a:custGeom>
            <a:avLst/>
            <a:gdLst>
              <a:gd name="connsiteX0" fmla="*/ 1903463 w 1903463"/>
              <a:gd name="connsiteY0" fmla="*/ 3619 h 7238"/>
              <a:gd name="connsiteX1" fmla="*/ 951662 w 1903463"/>
              <a:gd name="connsiteY1" fmla="*/ 0 h 7238"/>
              <a:gd name="connsiteX2" fmla="*/ 0 w 1903463"/>
              <a:gd name="connsiteY2" fmla="*/ 3619 h 7238"/>
              <a:gd name="connsiteX3" fmla="*/ 951662 w 1903463"/>
              <a:gd name="connsiteY3" fmla="*/ 7238 h 7238"/>
              <a:gd name="connsiteX4" fmla="*/ 1903463 w 1903463"/>
              <a:gd name="connsiteY4" fmla="*/ 3619 h 723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903463" h="7238">
                <a:moveTo>
                  <a:pt x="1903463" y="3619"/>
                </a:moveTo>
                <a:cubicBezTo>
                  <a:pt x="1903463" y="1638"/>
                  <a:pt x="1477340" y="0"/>
                  <a:pt x="951662" y="0"/>
                </a:cubicBezTo>
                <a:cubicBezTo>
                  <a:pt x="426034" y="0"/>
                  <a:pt x="0" y="1638"/>
                  <a:pt x="0" y="3619"/>
                </a:cubicBezTo>
                <a:cubicBezTo>
                  <a:pt x="0" y="5613"/>
                  <a:pt x="426034" y="7238"/>
                  <a:pt x="951662" y="7238"/>
                </a:cubicBezTo>
                <a:cubicBezTo>
                  <a:pt x="1477340" y="7238"/>
                  <a:pt x="1903463" y="5613"/>
                  <a:pt x="1903463" y="3619"/>
                </a:cubicBezTo>
              </a:path>
            </a:pathLst>
          </a:custGeom>
          <a:solidFill>
            <a:srgbClr val="9E9EA1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0" y="973061"/>
            <a:ext cx="10080002" cy="15910"/>
          </a:xfrm>
          <a:custGeom>
            <a:avLst/>
            <a:gdLst>
              <a:gd name="connsiteX0" fmla="*/ 0 w 10080002"/>
              <a:gd name="connsiteY0" fmla="*/ 7955 h 15910"/>
              <a:gd name="connsiteX1" fmla="*/ 10080002 w 10080002"/>
              <a:gd name="connsiteY1" fmla="*/ 7955 h 15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080002" h="15910">
                <a:moveTo>
                  <a:pt x="0" y="7955"/>
                </a:moveTo>
                <a:lnTo>
                  <a:pt x="10080002" y="7955"/>
                </a:lnTo>
              </a:path>
            </a:pathLst>
          </a:custGeom>
          <a:ln w="127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893572" y="1578"/>
            <a:ext cx="4976126" cy="971486"/>
          </a:xfrm>
          <a:custGeom>
            <a:avLst/>
            <a:gdLst>
              <a:gd name="connsiteX0" fmla="*/ 0 w 4976126"/>
              <a:gd name="connsiteY0" fmla="*/ 0 h 971486"/>
              <a:gd name="connsiteX1" fmla="*/ 2643644 w 4976126"/>
              <a:gd name="connsiteY1" fmla="*/ 971486 h 971486"/>
              <a:gd name="connsiteX2" fmla="*/ 4976126 w 4976126"/>
              <a:gd name="connsiteY2" fmla="*/ 971486 h 971486"/>
              <a:gd name="connsiteX3" fmla="*/ 2332469 w 4976126"/>
              <a:gd name="connsiteY3" fmla="*/ 0 h 971486"/>
              <a:gd name="connsiteX4" fmla="*/ 0 w 4976126"/>
              <a:gd name="connsiteY4" fmla="*/ 0 h 97148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76126" h="971486">
                <a:moveTo>
                  <a:pt x="0" y="0"/>
                </a:moveTo>
                <a:lnTo>
                  <a:pt x="2643644" y="971486"/>
                </a:lnTo>
                <a:lnTo>
                  <a:pt x="4976126" y="971486"/>
                </a:lnTo>
                <a:lnTo>
                  <a:pt x="2332469" y="0"/>
                </a:lnTo>
                <a:lnTo>
                  <a:pt x="0" y="0"/>
                </a:lnTo>
              </a:path>
            </a:pathLst>
          </a:custGeom>
          <a:solidFill>
            <a:srgbClr val="4199A7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5537225" y="973061"/>
            <a:ext cx="4621821" cy="8839"/>
          </a:xfrm>
          <a:custGeom>
            <a:avLst/>
            <a:gdLst>
              <a:gd name="connsiteX0" fmla="*/ 4621821 w 4621821"/>
              <a:gd name="connsiteY0" fmla="*/ 8839 h 8839"/>
              <a:gd name="connsiteX1" fmla="*/ 24053 w 4621821"/>
              <a:gd name="connsiteY1" fmla="*/ 8839 h 8839"/>
              <a:gd name="connsiteX2" fmla="*/ 0 w 4621821"/>
              <a:gd name="connsiteY2" fmla="*/ 0 h 8839"/>
              <a:gd name="connsiteX3" fmla="*/ 2332481 w 4621821"/>
              <a:gd name="connsiteY3" fmla="*/ 0 h 8839"/>
              <a:gd name="connsiteX4" fmla="*/ 2356522 w 4621821"/>
              <a:gd name="connsiteY4" fmla="*/ 8839 h 8839"/>
              <a:gd name="connsiteX5" fmla="*/ 4621821 w 4621821"/>
              <a:gd name="connsiteY5" fmla="*/ 8839 h 88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4621821" h="8839">
                <a:moveTo>
                  <a:pt x="4621821" y="8839"/>
                </a:moveTo>
                <a:lnTo>
                  <a:pt x="24053" y="8839"/>
                </a:lnTo>
                <a:lnTo>
                  <a:pt x="0" y="0"/>
                </a:lnTo>
                <a:lnTo>
                  <a:pt x="2332481" y="0"/>
                </a:lnTo>
                <a:lnTo>
                  <a:pt x="2356522" y="8839"/>
                </a:lnTo>
                <a:lnTo>
                  <a:pt x="4621821" y="883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024" name="Freeform 3"/>
          <p:cNvSpPr/>
          <p:nvPr/>
        </p:nvSpPr>
        <p:spPr>
          <a:xfrm>
            <a:off x="450850" y="1080341"/>
            <a:ext cx="9163824" cy="863131"/>
          </a:xfrm>
          <a:custGeom>
            <a:avLst/>
            <a:gdLst>
              <a:gd name="connsiteX0" fmla="*/ 71996 w 9163824"/>
              <a:gd name="connsiteY0" fmla="*/ 0 h 866826"/>
              <a:gd name="connsiteX1" fmla="*/ 0 w 9163824"/>
              <a:gd name="connsiteY1" fmla="*/ 71996 h 866826"/>
              <a:gd name="connsiteX2" fmla="*/ 0 w 9163824"/>
              <a:gd name="connsiteY2" fmla="*/ 794829 h 866826"/>
              <a:gd name="connsiteX3" fmla="*/ 71996 w 9163824"/>
              <a:gd name="connsiteY3" fmla="*/ 866826 h 866826"/>
              <a:gd name="connsiteX4" fmla="*/ 9091828 w 9163824"/>
              <a:gd name="connsiteY4" fmla="*/ 866826 h 866826"/>
              <a:gd name="connsiteX5" fmla="*/ 9163824 w 9163824"/>
              <a:gd name="connsiteY5" fmla="*/ 794829 h 866826"/>
              <a:gd name="connsiteX6" fmla="*/ 9163824 w 9163824"/>
              <a:gd name="connsiteY6" fmla="*/ 71996 h 866826"/>
              <a:gd name="connsiteX7" fmla="*/ 9091828 w 9163824"/>
              <a:gd name="connsiteY7" fmla="*/ 0 h 866826"/>
              <a:gd name="connsiteX8" fmla="*/ 71996 w 9163824"/>
              <a:gd name="connsiteY8" fmla="*/ 0 h 8668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163824" h="866826">
                <a:moveTo>
                  <a:pt x="71996" y="0"/>
                </a:moveTo>
                <a:cubicBezTo>
                  <a:pt x="71996" y="0"/>
                  <a:pt x="0" y="0"/>
                  <a:pt x="0" y="71996"/>
                </a:cubicBezTo>
                <a:lnTo>
                  <a:pt x="0" y="794829"/>
                </a:lnTo>
                <a:cubicBezTo>
                  <a:pt x="0" y="794829"/>
                  <a:pt x="0" y="866826"/>
                  <a:pt x="71996" y="866826"/>
                </a:cubicBezTo>
                <a:lnTo>
                  <a:pt x="9091828" y="866826"/>
                </a:lnTo>
                <a:cubicBezTo>
                  <a:pt x="9091828" y="866826"/>
                  <a:pt x="9163824" y="866826"/>
                  <a:pt x="9163824" y="794829"/>
                </a:cubicBezTo>
                <a:lnTo>
                  <a:pt x="9163824" y="71996"/>
                </a:lnTo>
                <a:cubicBezTo>
                  <a:pt x="9163824" y="71996"/>
                  <a:pt x="9163824" y="0"/>
                  <a:pt x="9091828" y="0"/>
                </a:cubicBezTo>
                <a:lnTo>
                  <a:pt x="71996" y="0"/>
                </a:lnTo>
              </a:path>
            </a:pathLst>
          </a:custGeom>
          <a:solidFill>
            <a:srgbClr val="2674A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맑은 고딕" panose="020B0503020000020004" pitchFamily="50" charset="-127"/>
              <a:ea typeface="돋움" pitchFamily="50" charset="-127"/>
            </a:endParaRPr>
          </a:p>
        </p:txBody>
      </p:sp>
      <p:sp>
        <p:nvSpPr>
          <p:cNvPr id="1025" name="Freeform 3"/>
          <p:cNvSpPr/>
          <p:nvPr/>
        </p:nvSpPr>
        <p:spPr>
          <a:xfrm>
            <a:off x="480565" y="1061291"/>
            <a:ext cx="9182874" cy="882181"/>
          </a:xfrm>
          <a:custGeom>
            <a:avLst/>
            <a:gdLst>
              <a:gd name="connsiteX0" fmla="*/ 91046 w 9201924"/>
              <a:gd name="connsiteY0" fmla="*/ 19050 h 904926"/>
              <a:gd name="connsiteX1" fmla="*/ 19050 w 9201924"/>
              <a:gd name="connsiteY1" fmla="*/ 91046 h 904926"/>
              <a:gd name="connsiteX2" fmla="*/ 19050 w 9201924"/>
              <a:gd name="connsiteY2" fmla="*/ 813879 h 904926"/>
              <a:gd name="connsiteX3" fmla="*/ 91046 w 9201924"/>
              <a:gd name="connsiteY3" fmla="*/ 885876 h 904926"/>
              <a:gd name="connsiteX4" fmla="*/ 9110878 w 9201924"/>
              <a:gd name="connsiteY4" fmla="*/ 885876 h 904926"/>
              <a:gd name="connsiteX5" fmla="*/ 9182874 w 9201924"/>
              <a:gd name="connsiteY5" fmla="*/ 813879 h 904926"/>
              <a:gd name="connsiteX6" fmla="*/ 9182874 w 9201924"/>
              <a:gd name="connsiteY6" fmla="*/ 91046 h 904926"/>
              <a:gd name="connsiteX7" fmla="*/ 9110878 w 9201924"/>
              <a:gd name="connsiteY7" fmla="*/ 19050 h 904926"/>
              <a:gd name="connsiteX8" fmla="*/ 91046 w 9201924"/>
              <a:gd name="connsiteY8" fmla="*/ 19050 h 90492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9201924" h="904926">
                <a:moveTo>
                  <a:pt x="91046" y="19050"/>
                </a:moveTo>
                <a:cubicBezTo>
                  <a:pt x="91046" y="19050"/>
                  <a:pt x="19050" y="19050"/>
                  <a:pt x="19050" y="91046"/>
                </a:cubicBezTo>
                <a:lnTo>
                  <a:pt x="19050" y="813879"/>
                </a:lnTo>
                <a:cubicBezTo>
                  <a:pt x="19050" y="813879"/>
                  <a:pt x="19050" y="885876"/>
                  <a:pt x="91046" y="885876"/>
                </a:cubicBezTo>
                <a:lnTo>
                  <a:pt x="9110878" y="885876"/>
                </a:lnTo>
                <a:cubicBezTo>
                  <a:pt x="9110878" y="885876"/>
                  <a:pt x="9182874" y="885876"/>
                  <a:pt x="9182874" y="813879"/>
                </a:cubicBezTo>
                <a:lnTo>
                  <a:pt x="9182874" y="91046"/>
                </a:lnTo>
                <a:cubicBezTo>
                  <a:pt x="9182874" y="91046"/>
                  <a:pt x="9182874" y="19050"/>
                  <a:pt x="9110878" y="19050"/>
                </a:cubicBezTo>
                <a:lnTo>
                  <a:pt x="91046" y="19050"/>
                </a:lnTo>
              </a:path>
            </a:pathLst>
          </a:custGeom>
          <a:solidFill>
            <a:srgbClr val="000000">
              <a:alpha val="0"/>
            </a:srgbClr>
          </a:solidFill>
          <a:ln w="38100">
            <a:solidFill>
              <a:srgbClr val="BEC4CA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latin typeface="맑은 고딕" panose="020B0503020000020004" pitchFamily="50" charset="-127"/>
                <a:ea typeface="돋움" pitchFamily="50" charset="-127"/>
              </a:rPr>
              <a:t>정책 우선순위</a:t>
            </a:r>
            <a:endParaRPr lang="en-US" altLang="ko-KR" sz="2400" b="1" dirty="0" smtClean="0">
              <a:latin typeface="맑은 고딕" panose="020B0503020000020004" pitchFamily="50" charset="-127"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002" cy="101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44500" y="266700"/>
            <a:ext cx="6969857" cy="6104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400"/>
              </a:lnSpc>
              <a:tabLst/>
            </a:pP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재정정책 평가 모형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: </a:t>
            </a:r>
            <a:r>
              <a:rPr lang="ko-KR" altLang="en-US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종합평가</a:t>
            </a:r>
            <a:r>
              <a:rPr lang="en-US" altLang="ko-KR" sz="4000" dirty="0" smtClean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맑은 고딕" pitchFamily="18" charset="0"/>
              </a:rPr>
              <a:t> </a:t>
            </a:r>
            <a:endParaRPr lang="en-US" altLang="zh-CN" sz="4000" dirty="0" smtClean="0">
              <a:solidFill>
                <a:srgbClr val="FFFFFF"/>
              </a:solidFill>
              <a:latin typeface="HY헤드라인M" pitchFamily="18" charset="-127"/>
              <a:ea typeface="HY헤드라인M" pitchFamily="18" charset="-127"/>
              <a:cs typeface="맑은 고딕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53000" y="6794500"/>
            <a:ext cx="179536" cy="21659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/>
            </a:pPr>
            <a:r>
              <a:rPr lang="en-US" altLang="zh-CN" sz="1200" dirty="0" smtClean="0">
                <a:solidFill>
                  <a:srgbClr val="231F20"/>
                </a:solidFill>
                <a:latin typeface="돋움" pitchFamily="50" charset="-127"/>
                <a:ea typeface="돋움" pitchFamily="50" charset="-127"/>
                <a:cs typeface="맑은 고딕" pitchFamily="18" charset="0"/>
              </a:rPr>
              <a:t>65</a:t>
            </a:r>
            <a:endParaRPr lang="en-US" altLang="zh-CN" sz="1200" dirty="0">
              <a:solidFill>
                <a:srgbClr val="231F20"/>
              </a:solidFill>
              <a:latin typeface="돋움" pitchFamily="50" charset="-127"/>
              <a:ea typeface="돋움" pitchFamily="50" charset="-127"/>
              <a:cs typeface="맑은 고딕" pitchFamily="18" charset="0"/>
            </a:endParaRPr>
          </a:p>
        </p:txBody>
      </p:sp>
      <p:sp>
        <p:nvSpPr>
          <p:cNvPr id="65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7" name="Rectangle 2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504" name="Rectangle 4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271007" y="2231504"/>
            <a:ext cx="3210950" cy="108012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3525" indent="-263525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1,000</a:t>
            </a:r>
            <a:r>
              <a:rPr lang="ko-KR" altLang="en-US" b="1" dirty="0" smtClean="0">
                <a:solidFill>
                  <a:srgbClr val="A08E5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itchFamily="18" charset="0"/>
              </a:rPr>
              <a:t>억 원 당 효과 기준</a:t>
            </a:r>
            <a:endParaRPr lang="en-US" altLang="ko-KR" b="1" dirty="0" smtClean="0">
              <a:solidFill>
                <a:srgbClr val="A08E5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 pitchFamily="18" charset="0"/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957" y="2366316"/>
            <a:ext cx="6238875" cy="425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382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6908</TotalTime>
  <Words>3006</Words>
  <Application>Microsoft Office PowerPoint</Application>
  <PresentationFormat>사용자 지정</PresentationFormat>
  <Paragraphs>603</Paragraphs>
  <Slides>70</Slides>
  <Notes>70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70</vt:i4>
      </vt:variant>
    </vt:vector>
  </HeadingPairs>
  <TitlesOfParts>
    <vt:vector size="71" baseType="lpstr"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master</cp:lastModifiedBy>
  <cp:revision>228</cp:revision>
  <cp:lastPrinted>2017-07-17T08:45:51Z</cp:lastPrinted>
  <dcterms:created xsi:type="dcterms:W3CDTF">2006-08-16T00:00:00Z</dcterms:created>
  <dcterms:modified xsi:type="dcterms:W3CDTF">2017-07-20T04:41:10Z</dcterms:modified>
</cp:coreProperties>
</file>