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3"/>
  </p:notesMasterIdLst>
  <p:sldIdLst>
    <p:sldId id="256" r:id="rId2"/>
    <p:sldId id="859" r:id="rId3"/>
    <p:sldId id="890" r:id="rId4"/>
    <p:sldId id="891" r:id="rId5"/>
    <p:sldId id="892" r:id="rId6"/>
    <p:sldId id="889" r:id="rId7"/>
    <p:sldId id="878" r:id="rId8"/>
    <p:sldId id="865" r:id="rId9"/>
    <p:sldId id="866" r:id="rId10"/>
    <p:sldId id="873" r:id="rId11"/>
    <p:sldId id="872" r:id="rId12"/>
    <p:sldId id="884" r:id="rId13"/>
    <p:sldId id="747" r:id="rId14"/>
    <p:sldId id="875" r:id="rId15"/>
    <p:sldId id="835" r:id="rId16"/>
    <p:sldId id="881" r:id="rId17"/>
    <p:sldId id="722" r:id="rId18"/>
    <p:sldId id="880" r:id="rId19"/>
    <p:sldId id="853" r:id="rId20"/>
    <p:sldId id="879" r:id="rId21"/>
    <p:sldId id="893" r:id="rId22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CCECFF"/>
    <a:srgbClr val="99CCFF"/>
    <a:srgbClr val="0033CC"/>
    <a:srgbClr val="CC6600"/>
    <a:srgbClr val="FF3399"/>
    <a:srgbClr val="FF9999"/>
    <a:srgbClr val="009900"/>
    <a:srgbClr val="66FF33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3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5B073F-97EC-4C5B-8B1A-9C79826DD9F6}" type="datetimeFigureOut">
              <a:rPr lang="ko-KR" altLang="en-US" smtClean="0"/>
              <a:t>2020-06-10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D684C-4D81-4146-AC90-7073AB2CD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740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23246" y="1730187"/>
            <a:ext cx="6884895" cy="1559860"/>
          </a:xfrm>
        </p:spPr>
        <p:txBody>
          <a:bodyPr anchor="b">
            <a:normAutofit/>
          </a:bodyPr>
          <a:lstStyle>
            <a:lvl1pPr algn="l">
              <a:defRPr sz="32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 스타일 편집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- </a:t>
            </a:r>
            <a:r>
              <a:rPr lang="ko-KR" altLang="en-US" dirty="0"/>
              <a:t>부제목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47497" y="4356847"/>
            <a:ext cx="3360644" cy="96370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32CC1E14-EB8B-4DFA-A4E9-45132D54E991}" type="datetimeFigureOut">
              <a:rPr lang="ko-KR" altLang="en-US" smtClean="0"/>
              <a:t>2020-06-10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64FA4C02-421B-45AF-8BF4-E2A3ED46F4B9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8" name="직선 연결선 7"/>
          <p:cNvCxnSpPr/>
          <p:nvPr userDrawn="1"/>
        </p:nvCxnSpPr>
        <p:spPr>
          <a:xfrm>
            <a:off x="1990165" y="1730188"/>
            <a:ext cx="0" cy="155985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847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8" y="107577"/>
            <a:ext cx="8543925" cy="448236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038" y="794684"/>
            <a:ext cx="9094974" cy="711387"/>
          </a:xfrm>
        </p:spPr>
        <p:txBody>
          <a:bodyPr>
            <a:noAutofit/>
          </a:bodyPr>
          <a:lstStyle>
            <a:lvl1pPr marL="141288" indent="-141288">
              <a:defRPr sz="1800">
                <a:latin typeface="+mn-ea"/>
                <a:ea typeface="+mn-ea"/>
              </a:defRPr>
            </a:lvl1pPr>
            <a:lvl2pPr marL="250825" indent="-163513">
              <a:lnSpc>
                <a:spcPct val="120000"/>
              </a:lnSpc>
              <a:buFont typeface="Calibri" panose="020F0502020204030204" pitchFamily="34" charset="0"/>
              <a:buChar char="‒"/>
              <a:tabLst>
                <a:tab pos="357188" algn="l"/>
              </a:tabLst>
              <a:defRPr sz="1600">
                <a:latin typeface="+mn-ea"/>
                <a:ea typeface="+mn-ea"/>
              </a:defRPr>
            </a:lvl2pPr>
            <a:lvl3pPr marL="431800" indent="-161925">
              <a:buFont typeface="Wingdings" panose="05000000000000000000" pitchFamily="2" charset="2"/>
              <a:buChar char="ü"/>
              <a:defRPr sz="1400">
                <a:latin typeface="+mn-ea"/>
                <a:ea typeface="+mn-ea"/>
              </a:defRPr>
            </a:lvl3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  <a:endParaRPr lang="en-US" altLang="ko-KR" dirty="0"/>
          </a:p>
          <a:p>
            <a:pPr lvl="2"/>
            <a:r>
              <a:rPr lang="ko-KR" altLang="en-US" dirty="0"/>
              <a:t>셋째</a:t>
            </a:r>
          </a:p>
        </p:txBody>
      </p:sp>
      <p:sp>
        <p:nvSpPr>
          <p:cNvPr id="7" name="Line 35"/>
          <p:cNvSpPr>
            <a:spLocks noChangeShapeType="1"/>
          </p:cNvSpPr>
          <p:nvPr userDrawn="1"/>
        </p:nvSpPr>
        <p:spPr bwMode="gray">
          <a:xfrm>
            <a:off x="268288" y="635630"/>
            <a:ext cx="9200683" cy="0"/>
          </a:xfrm>
          <a:prstGeom prst="line">
            <a:avLst/>
          </a:prstGeom>
          <a:ln w="19050">
            <a:solidFill>
              <a:srgbClr val="0037A4"/>
            </a:solidFill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1">
              <a:lnSpc>
                <a:spcPct val="106000"/>
              </a:lnSpc>
              <a:spcBef>
                <a:spcPct val="50000"/>
              </a:spcBef>
              <a:buSzPct val="100000"/>
              <a:buFont typeface="Wingdings 2" pitchFamily="18" charset="2"/>
              <a:buNone/>
              <a:defRPr/>
            </a:pPr>
            <a:endParaRPr lang="en-US" sz="894" dirty="0">
              <a:solidFill>
                <a:schemeClr val="accent4"/>
              </a:solidFill>
              <a:ea typeface="가는각진제목체" pitchFamily="18" charset="-127"/>
            </a:endParaRPr>
          </a:p>
        </p:txBody>
      </p:sp>
      <p:sp>
        <p:nvSpPr>
          <p:cNvPr id="8" name="Text Box 792"/>
          <p:cNvSpPr txBox="1">
            <a:spLocks noChangeArrowheads="1"/>
          </p:cNvSpPr>
          <p:nvPr userDrawn="1"/>
        </p:nvSpPr>
        <p:spPr bwMode="auto">
          <a:xfrm>
            <a:off x="9539288" y="6534150"/>
            <a:ext cx="219075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spcBef>
                <a:spcPct val="50000"/>
              </a:spcBef>
              <a:buFont typeface="Wingdings" panose="05000000000000000000" pitchFamily="2" charset="2"/>
              <a:defRPr sz="1400" b="1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</a:defRPr>
            </a:lvl1pPr>
            <a:lvl2pPr marL="742950" indent="-285750">
              <a:spcBef>
                <a:spcPct val="50000"/>
              </a:spcBef>
              <a:buFont typeface="Wingdings" panose="05000000000000000000" pitchFamily="2" charset="2"/>
              <a:defRPr sz="1400" b="1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</a:defRPr>
            </a:lvl2pPr>
            <a:lvl3pPr marL="1143000" indent="-228600">
              <a:spcBef>
                <a:spcPct val="50000"/>
              </a:spcBef>
              <a:buFont typeface="Wingdings" panose="05000000000000000000" pitchFamily="2" charset="2"/>
              <a:defRPr sz="1400" b="1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</a:defRPr>
            </a:lvl3pPr>
            <a:lvl4pPr marL="1600200" indent="-228600">
              <a:spcBef>
                <a:spcPct val="50000"/>
              </a:spcBef>
              <a:buFont typeface="Wingdings" panose="05000000000000000000" pitchFamily="2" charset="2"/>
              <a:defRPr sz="1400" b="1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</a:defRPr>
            </a:lvl4pPr>
            <a:lvl5pPr marL="2057400" indent="-228600">
              <a:spcBef>
                <a:spcPct val="50000"/>
              </a:spcBef>
              <a:buFont typeface="Wingdings" panose="05000000000000000000" pitchFamily="2" charset="2"/>
              <a:defRPr sz="1400" b="1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defRPr sz="1400" b="1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defRPr sz="1400" b="1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defRPr sz="1400" b="1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defRPr sz="1400" b="1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</a:defRPr>
            </a:lvl9pPr>
          </a:lstStyle>
          <a:p>
            <a:pPr algn="ctr" eaLnBrk="1" latinLnBrk="1" hangingPunct="1">
              <a:spcBef>
                <a:spcPct val="0"/>
              </a:spcBef>
              <a:buFontTx/>
              <a:buNone/>
              <a:defRPr/>
            </a:pPr>
            <a:fld id="{241E6E4B-3B75-4073-8895-EBF5FF9C45E0}" type="slidenum">
              <a:rPr lang="en-US" altLang="ko-KR" smtClean="0">
                <a:solidFill>
                  <a:srgbClr val="666666"/>
                </a:solidFill>
                <a:cs typeface="Arial" panose="020B0604020202020204" pitchFamily="34" charset="0"/>
              </a:rPr>
              <a:pPr algn="ctr" eaLnBrk="1" latinLnBrk="1" hangingPunct="1">
                <a:spcBef>
                  <a:spcPct val="0"/>
                </a:spcBef>
                <a:buFontTx/>
                <a:buNone/>
                <a:defRPr/>
              </a:pPr>
              <a:t>‹#›</a:t>
            </a:fld>
            <a:endParaRPr lang="en-US" altLang="ko-KR" dirty="0">
              <a:solidFill>
                <a:srgbClr val="666666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535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</p:spTree>
    <p:extLst>
      <p:ext uri="{BB962C8B-B14F-4D97-AF65-F5344CB8AC3E}">
        <p14:creationId xmlns:p14="http://schemas.microsoft.com/office/powerpoint/2010/main" val="3788169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weforum.org/agenda/2016/06/top-10-emerging-technologies-2016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3" Type="http://schemas.openxmlformats.org/officeDocument/2006/relationships/image" Target="../media/image27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forbes.com/sites/apaul/2017/11/27/its-1994-in-cryptocurrency/#6ed96ad0b28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0.png"/><Relationship Id="rId7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10" Type="http://schemas.openxmlformats.org/officeDocument/2006/relationships/image" Target="../media/image23.png"/><Relationship Id="rId4" Type="http://schemas.openxmlformats.org/officeDocument/2006/relationships/image" Target="../media/image16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www.convertstring.com/ko/Hash/SHA256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40.png"/><Relationship Id="rId7" Type="http://schemas.openxmlformats.org/officeDocument/2006/relationships/image" Target="../media/image4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1.png"/><Relationship Id="rId10" Type="http://schemas.openxmlformats.org/officeDocument/2006/relationships/image" Target="../media/image39.png"/><Relationship Id="rId4" Type="http://schemas.openxmlformats.org/officeDocument/2006/relationships/image" Target="../media/image29.png"/><Relationship Id="rId9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imbrex.io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hyperlink" Target="https://youtu.be/yyn2KHfcwR8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steem.io/" TargetMode="External"/><Relationship Id="rId2" Type="http://schemas.openxmlformats.org/officeDocument/2006/relationships/hyperlink" Target="http://steemi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://www.kofia.or.kr/npboard/m_18/list.d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32.png"/><Relationship Id="rId7" Type="http://schemas.openxmlformats.org/officeDocument/2006/relationships/image" Target="../media/image6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11" Type="http://schemas.openxmlformats.org/officeDocument/2006/relationships/image" Target="../media/image39.png"/><Relationship Id="rId5" Type="http://schemas.openxmlformats.org/officeDocument/2006/relationships/image" Target="../media/image59.png"/><Relationship Id="rId10" Type="http://schemas.openxmlformats.org/officeDocument/2006/relationships/image" Target="../media/image35.png"/><Relationship Id="rId4" Type="http://schemas.openxmlformats.org/officeDocument/2006/relationships/image" Target="../media/image37.png"/><Relationship Id="rId9" Type="http://schemas.openxmlformats.org/officeDocument/2006/relationships/image" Target="../media/image6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61793" y="1746504"/>
            <a:ext cx="7230685" cy="1508760"/>
          </a:xfrm>
        </p:spPr>
        <p:txBody>
          <a:bodyPr>
            <a:normAutofit/>
          </a:bodyPr>
          <a:lstStyle/>
          <a:p>
            <a:r>
              <a:rPr lang="ko-KR" altLang="en-US" sz="4400" dirty="0" err="1"/>
              <a:t>블록체인</a:t>
            </a:r>
            <a:r>
              <a:rPr lang="ko-KR" altLang="en-US" sz="4400" dirty="0"/>
              <a:t> </a:t>
            </a:r>
            <a:r>
              <a:rPr lang="ko-KR" altLang="en-US" sz="4400" dirty="0" smtClean="0"/>
              <a:t>기술과 활용</a:t>
            </a:r>
            <a:r>
              <a:rPr lang="en-US" altLang="ko-KR" sz="4400" dirty="0"/>
              <a:t/>
            </a:r>
            <a:br>
              <a:rPr lang="en-US" altLang="ko-KR" sz="4400" dirty="0"/>
            </a:br>
            <a:r>
              <a:rPr lang="en-US" altLang="ko-KR" sz="1600" dirty="0"/>
              <a:t/>
            </a:r>
            <a:br>
              <a:rPr lang="en-US" altLang="ko-KR" sz="1600" dirty="0"/>
            </a:br>
            <a:r>
              <a:rPr lang="en-US" altLang="ko-KR" sz="2800" dirty="0"/>
              <a:t> - </a:t>
            </a:r>
            <a:r>
              <a:rPr lang="ko-KR" altLang="en-US" sz="3600" dirty="0" err="1"/>
              <a:t>블록체인</a:t>
            </a:r>
            <a:r>
              <a:rPr lang="ko-KR" altLang="en-US" sz="3600" dirty="0"/>
              <a:t> </a:t>
            </a:r>
            <a:r>
              <a:rPr lang="ko-KR" altLang="en-US" sz="3600" dirty="0" err="1" smtClean="0"/>
              <a:t>기술의미와</a:t>
            </a:r>
            <a:r>
              <a:rPr lang="ko-KR" altLang="en-US" sz="3600" dirty="0" smtClean="0"/>
              <a:t> 활용사례 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339224" y="4577334"/>
            <a:ext cx="4631813" cy="746454"/>
          </a:xfrm>
        </p:spPr>
        <p:txBody>
          <a:bodyPr>
            <a:noAutofit/>
          </a:bodyPr>
          <a:lstStyle/>
          <a:p>
            <a:pPr algn="r"/>
            <a:r>
              <a:rPr lang="ko-KR" altLang="en-US" sz="1800" dirty="0" err="1" smtClean="0"/>
              <a:t>블록체인</a:t>
            </a:r>
            <a:r>
              <a:rPr lang="ko-KR" altLang="en-US" sz="1800" dirty="0" smtClean="0"/>
              <a:t> </a:t>
            </a:r>
            <a:r>
              <a:rPr lang="en-US" altLang="ko-KR" sz="1800" dirty="0"/>
              <a:t>PM</a:t>
            </a:r>
            <a:endParaRPr lang="ko-KR" altLang="en-US" sz="1800" dirty="0"/>
          </a:p>
          <a:p>
            <a:pPr algn="r"/>
            <a:r>
              <a:rPr lang="ko-KR" altLang="en-US" sz="1800" dirty="0" smtClean="0">
                <a:latin typeface="+mn-ea"/>
              </a:rPr>
              <a:t>김 </a:t>
            </a:r>
            <a:r>
              <a:rPr lang="ko-KR" altLang="en-US" sz="1800" dirty="0">
                <a:latin typeface="+mn-ea"/>
              </a:rPr>
              <a:t>종 </a:t>
            </a:r>
            <a:r>
              <a:rPr lang="ko-KR" altLang="en-US" sz="1800" dirty="0" smtClean="0">
                <a:latin typeface="+mn-ea"/>
              </a:rPr>
              <a:t>현</a:t>
            </a:r>
            <a:endParaRPr lang="en-US" altLang="ko-KR" sz="1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9317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다보스 포럼의 블록체인 기술 전망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8" y="794684"/>
            <a:ext cx="9605962" cy="821052"/>
          </a:xfrm>
        </p:spPr>
        <p:txBody>
          <a:bodyPr/>
          <a:lstStyle/>
          <a:p>
            <a:r>
              <a:rPr lang="en-US" altLang="ko-KR" dirty="0" smtClean="0"/>
              <a:t>2016</a:t>
            </a:r>
            <a:r>
              <a:rPr lang="ko-KR" altLang="ko-KR" dirty="0"/>
              <a:t>년 </a:t>
            </a:r>
            <a:r>
              <a:rPr lang="ko-KR" altLang="ko-KR" dirty="0" smtClean="0"/>
              <a:t>세계경제포럼</a:t>
            </a:r>
            <a:r>
              <a:rPr lang="en-US" altLang="ko-KR" dirty="0"/>
              <a:t>(Word Economic Forum) 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10</a:t>
            </a:r>
            <a:r>
              <a:rPr lang="ko-KR" altLang="ko-KR" dirty="0" smtClean="0"/>
              <a:t>대 신기술</a:t>
            </a:r>
            <a:r>
              <a:rPr lang="en-US" altLang="ko-KR" dirty="0" smtClean="0"/>
              <a:t>(Top 10 Emerging Technologies)</a:t>
            </a:r>
            <a:r>
              <a:rPr lang="ko-KR" altLang="en-US" dirty="0" smtClean="0"/>
              <a:t>에 </a:t>
            </a:r>
            <a:r>
              <a:rPr lang="ko-KR" altLang="ko-KR" dirty="0" err="1" smtClean="0"/>
              <a:t>블록체인</a:t>
            </a:r>
            <a:r>
              <a:rPr lang="ko-KR" altLang="en-US" dirty="0" err="1" smtClean="0"/>
              <a:t>을</a:t>
            </a:r>
            <a:r>
              <a:rPr lang="ko-KR" altLang="en-US" dirty="0" smtClean="0"/>
              <a:t> 포함</a:t>
            </a:r>
            <a:endParaRPr lang="en-US" altLang="ko-KR" dirty="0" smtClean="0"/>
          </a:p>
          <a:p>
            <a:pPr lvl="2"/>
            <a:r>
              <a:rPr lang="en-US" altLang="ko-KR" dirty="0" smtClean="0">
                <a:hlinkClick r:id="rId2"/>
              </a:rPr>
              <a:t>https://www.weforum.org/agenda/2016/06/top-10-emerging-technologies-2016</a:t>
            </a:r>
            <a:r>
              <a:rPr lang="en-US" altLang="ko-KR" dirty="0" smtClean="0"/>
              <a:t> </a:t>
            </a:r>
          </a:p>
          <a:p>
            <a:pPr lvl="2"/>
            <a:r>
              <a:rPr lang="ko-KR" altLang="ko-KR" dirty="0" smtClean="0"/>
              <a:t>인공지능과 </a:t>
            </a:r>
            <a:r>
              <a:rPr lang="ko-KR" altLang="ko-KR" dirty="0" err="1" smtClean="0"/>
              <a:t>블록체인</a:t>
            </a:r>
            <a:r>
              <a:rPr lang="ko-KR" altLang="en-US" dirty="0" err="1" smtClean="0"/>
              <a:t>을</a:t>
            </a:r>
            <a:r>
              <a:rPr lang="en-US" altLang="ko-KR" dirty="0" smtClean="0"/>
              <a:t> 4</a:t>
            </a:r>
            <a:r>
              <a:rPr lang="ko-KR" altLang="ko-KR" dirty="0" smtClean="0"/>
              <a:t>차 산업혁명의 양대 기술로 </a:t>
            </a:r>
            <a:r>
              <a:rPr lang="ko-KR" altLang="en-US" dirty="0" smtClean="0"/>
              <a:t>언급하고</a:t>
            </a:r>
            <a:r>
              <a:rPr lang="en-US" altLang="ko-KR" dirty="0" smtClean="0"/>
              <a:t>, </a:t>
            </a:r>
            <a:r>
              <a:rPr lang="ko-KR" altLang="ko-KR" dirty="0" smtClean="0"/>
              <a:t>첫 세션으로 암호화 </a:t>
            </a:r>
            <a:r>
              <a:rPr lang="ko-KR" altLang="ko-KR" dirty="0" err="1" smtClean="0"/>
              <a:t>자산거품을</a:t>
            </a:r>
            <a:r>
              <a:rPr lang="ko-KR" altLang="ko-KR" dirty="0" smtClean="0"/>
              <a:t> </a:t>
            </a:r>
            <a:r>
              <a:rPr lang="ko-KR" altLang="en-US" dirty="0" smtClean="0"/>
              <a:t>논의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2017</a:t>
            </a:r>
            <a:r>
              <a:rPr lang="ko-KR" altLang="ko-KR" dirty="0" smtClean="0"/>
              <a:t>년</a:t>
            </a:r>
            <a:r>
              <a:rPr lang="ko-KR" altLang="en-US" dirty="0" smtClean="0"/>
              <a:t>까지</a:t>
            </a:r>
            <a:r>
              <a:rPr lang="ko-KR" altLang="ko-KR" dirty="0" smtClean="0"/>
              <a:t> 전 세계 금융기관 가운데</a:t>
            </a:r>
            <a:r>
              <a:rPr lang="en-US" altLang="ko-KR" dirty="0" smtClean="0"/>
              <a:t> 80%</a:t>
            </a:r>
            <a:r>
              <a:rPr lang="ko-KR" altLang="ko-KR" dirty="0" smtClean="0"/>
              <a:t>가 블록체인을 도입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2025</a:t>
            </a:r>
            <a:r>
              <a:rPr lang="ko-KR" altLang="ko-KR" dirty="0" smtClean="0"/>
              <a:t>년 세계</a:t>
            </a:r>
            <a:r>
              <a:rPr lang="en-US" altLang="ko-KR" dirty="0" smtClean="0"/>
              <a:t> GDP 10% ($8</a:t>
            </a:r>
            <a:r>
              <a:rPr lang="ko-KR" altLang="ko-KR" dirty="0" smtClean="0"/>
              <a:t>조</a:t>
            </a:r>
            <a:r>
              <a:rPr lang="en-US" altLang="ko-KR" dirty="0" smtClean="0"/>
              <a:t>)</a:t>
            </a:r>
            <a:r>
              <a:rPr lang="ko-KR" altLang="ko-KR" dirty="0" smtClean="0"/>
              <a:t> 거래가 블록체인에 저장</a:t>
            </a:r>
            <a:endParaRPr lang="en-US" altLang="ko-KR" dirty="0" smtClean="0"/>
          </a:p>
          <a:p>
            <a:pPr lvl="2"/>
            <a:endParaRPr lang="en-US" altLang="ko-KR" dirty="0" smtClean="0"/>
          </a:p>
          <a:p>
            <a:r>
              <a:rPr lang="ko-KR" altLang="en-US" dirty="0" smtClean="0"/>
              <a:t>“</a:t>
            </a:r>
            <a:r>
              <a:rPr lang="ko-KR" altLang="en-US" dirty="0"/>
              <a:t>블록체인을 적용할 경우 </a:t>
            </a:r>
            <a:r>
              <a:rPr lang="en-US" altLang="ko-KR" dirty="0"/>
              <a:t>2022</a:t>
            </a:r>
            <a:r>
              <a:rPr lang="ko-KR" altLang="en-US" dirty="0"/>
              <a:t>년까지 매년 </a:t>
            </a:r>
            <a:r>
              <a:rPr lang="en-US" altLang="ko-KR" dirty="0"/>
              <a:t>$150</a:t>
            </a:r>
            <a:r>
              <a:rPr lang="ko-KR" altLang="en-US" dirty="0"/>
              <a:t>억</a:t>
            </a:r>
            <a:r>
              <a:rPr lang="en-US" altLang="ko-KR" dirty="0"/>
              <a:t>~200</a:t>
            </a:r>
            <a:r>
              <a:rPr lang="ko-KR" altLang="en-US" dirty="0"/>
              <a:t>억을 줄일 수 있다” </a:t>
            </a:r>
          </a:p>
          <a:p>
            <a:pPr lvl="2"/>
            <a:r>
              <a:rPr lang="ko-KR" altLang="en-US" dirty="0"/>
              <a:t>벤처 캐피털 </a:t>
            </a:r>
            <a:r>
              <a:rPr lang="ko-KR" altLang="en-US" dirty="0" err="1" smtClean="0"/>
              <a:t>산탄데르</a:t>
            </a:r>
            <a:r>
              <a:rPr lang="ko-KR" altLang="en-US" dirty="0" smtClean="0"/>
              <a:t> </a:t>
            </a:r>
            <a:r>
              <a:rPr lang="ko-KR" altLang="en-US" dirty="0" err="1"/>
              <a:t>이노벤처스</a:t>
            </a:r>
            <a:r>
              <a:rPr lang="ko-KR" altLang="en-US" dirty="0"/>
              <a:t> </a:t>
            </a:r>
            <a:r>
              <a:rPr lang="en-US" altLang="ko-KR" dirty="0"/>
              <a:t>2015</a:t>
            </a:r>
            <a:r>
              <a:rPr lang="ko-KR" altLang="en-US" dirty="0"/>
              <a:t>년 보고서 </a:t>
            </a:r>
            <a:endParaRPr lang="en-US" altLang="ko-KR" dirty="0" smtClean="0"/>
          </a:p>
          <a:p>
            <a:pPr lvl="1"/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058" y="3590654"/>
            <a:ext cx="7604933" cy="3267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1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블록체인에</a:t>
            </a:r>
            <a:r>
              <a:rPr lang="ko-KR" altLang="en-US" dirty="0" smtClean="0"/>
              <a:t> 대한 오해와 혁신의 방향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8" y="869108"/>
            <a:ext cx="9151854" cy="1827010"/>
          </a:xfrm>
        </p:spPr>
        <p:txBody>
          <a:bodyPr/>
          <a:lstStyle/>
          <a:p>
            <a:r>
              <a:rPr lang="ko-KR" altLang="en-US" dirty="0" err="1" smtClean="0"/>
              <a:t>블록체인은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err="1" smtClean="0"/>
              <a:t>차산업혁명</a:t>
            </a:r>
            <a:r>
              <a:rPr lang="ko-KR" altLang="en-US" dirty="0" smtClean="0"/>
              <a:t> 솔루션으로 일단 적용부터 하자 </a:t>
            </a:r>
            <a:r>
              <a:rPr lang="en-US" altLang="ko-KR" dirty="0" smtClean="0"/>
              <a:t>?</a:t>
            </a:r>
          </a:p>
          <a:p>
            <a:pPr lvl="2"/>
            <a:endParaRPr lang="en-US" altLang="ko-KR" dirty="0" smtClean="0"/>
          </a:p>
        </p:txBody>
      </p:sp>
      <p:sp>
        <p:nvSpPr>
          <p:cNvPr id="4" name="직사각형 3"/>
          <p:cNvSpPr/>
          <p:nvPr/>
        </p:nvSpPr>
        <p:spPr>
          <a:xfrm>
            <a:off x="6164173" y="3099039"/>
            <a:ext cx="2996294" cy="458109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직거래</a:t>
            </a:r>
            <a:endParaRPr lang="ko-KR" altLang="en-US" sz="2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164173" y="3837393"/>
            <a:ext cx="2996294" cy="458109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다수 의견 수렴</a:t>
            </a:r>
            <a:endParaRPr lang="ko-KR" altLang="en-US" sz="2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164172" y="1672259"/>
            <a:ext cx="2988671" cy="458109"/>
          </a:xfrm>
          <a:prstGeom prst="rect">
            <a:avLst/>
          </a:prstGeom>
          <a:solidFill>
            <a:schemeClr val="bg1">
              <a:lumMod val="50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무엇을 할 수 있나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?</a:t>
            </a:r>
            <a:endParaRPr lang="ko-KR" alt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164173" y="2359977"/>
            <a:ext cx="2996294" cy="458109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>
                <a:solidFill>
                  <a:schemeClr val="tx1"/>
                </a:solidFill>
                <a:latin typeface="+mn-ea"/>
              </a:rPr>
              <a:t>제</a:t>
            </a:r>
            <a:r>
              <a:rPr lang="en-US" altLang="ko-KR" sz="2000" dirty="0">
                <a:solidFill>
                  <a:schemeClr val="tx1"/>
                </a:solidFill>
                <a:latin typeface="+mn-ea"/>
              </a:rPr>
              <a:t>3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자없이 </a:t>
            </a:r>
            <a:r>
              <a:rPr lang="ko-KR" altLang="en-US" sz="2000" dirty="0">
                <a:solidFill>
                  <a:schemeClr val="tx1"/>
                </a:solidFill>
                <a:latin typeface="+mn-ea"/>
              </a:rPr>
              <a:t>신뢰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제공</a:t>
            </a:r>
            <a:endParaRPr lang="ko-KR" altLang="en-US" sz="2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이등변 삼각형 8"/>
          <p:cNvSpPr/>
          <p:nvPr/>
        </p:nvSpPr>
        <p:spPr>
          <a:xfrm rot="5400000">
            <a:off x="4847722" y="2998535"/>
            <a:ext cx="1797516" cy="38650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76052" y="3099040"/>
            <a:ext cx="2227200" cy="458109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자동화</a:t>
            </a:r>
            <a:endParaRPr lang="ko-KR" altLang="en-US" sz="2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65788" y="3837393"/>
            <a:ext cx="2227200" cy="458109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err="1" smtClean="0">
                <a:solidFill>
                  <a:schemeClr val="tx1"/>
                </a:solidFill>
                <a:latin typeface="+mn-ea"/>
              </a:rPr>
              <a:t>가상화폐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 </a:t>
            </a:r>
            <a:endParaRPr lang="ko-KR" altLang="en-US" sz="2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74826" y="1670235"/>
            <a:ext cx="2221534" cy="458109"/>
          </a:xfrm>
          <a:prstGeom prst="rect">
            <a:avLst/>
          </a:prstGeom>
          <a:solidFill>
            <a:schemeClr val="bg1">
              <a:lumMod val="50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오 해 </a:t>
            </a:r>
            <a:endParaRPr lang="ko-KR" alt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76052" y="2359977"/>
            <a:ext cx="2227200" cy="458109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보안 강화</a:t>
            </a:r>
            <a:endParaRPr lang="ko-KR" altLang="en-US" sz="2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065252" y="3087285"/>
            <a:ext cx="2227200" cy="458109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디지털화</a:t>
            </a:r>
            <a:endParaRPr lang="ko-KR" altLang="en-US" sz="2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054988" y="3825638"/>
            <a:ext cx="2227200" cy="458109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err="1" smtClean="0">
                <a:solidFill>
                  <a:schemeClr val="tx1"/>
                </a:solidFill>
                <a:latin typeface="+mn-ea"/>
              </a:rPr>
              <a:t>탈중앙화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000" dirty="0" err="1" smtClean="0">
                <a:solidFill>
                  <a:schemeClr val="tx1"/>
                </a:solidFill>
                <a:latin typeface="+mn-ea"/>
              </a:rPr>
              <a:t>협업도구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 </a:t>
            </a:r>
            <a:endParaRPr lang="ko-KR" altLang="en-US" sz="2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064026" y="1658480"/>
            <a:ext cx="2221534" cy="458109"/>
          </a:xfrm>
          <a:prstGeom prst="rect">
            <a:avLst/>
          </a:prstGeom>
          <a:solidFill>
            <a:schemeClr val="bg1">
              <a:lumMod val="50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진 실 </a:t>
            </a:r>
            <a:endParaRPr lang="ko-KR" alt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065252" y="2348222"/>
            <a:ext cx="2227200" cy="458109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85" tIns="6985" rIns="6985" bIns="6985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dirty="0" err="1">
                <a:solidFill>
                  <a:schemeClr val="tx1"/>
                </a:solidFill>
                <a:latin typeface="+mn-ea"/>
              </a:rPr>
              <a:t>위변조</a:t>
            </a:r>
            <a:r>
              <a:rPr lang="ko-KR" altLang="en-US" sz="2000" dirty="0">
                <a:solidFill>
                  <a:schemeClr val="tx1"/>
                </a:solidFill>
                <a:latin typeface="+mn-ea"/>
              </a:rPr>
              <a:t> 방지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920320" y="4740533"/>
            <a:ext cx="7303360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블록체인은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다양한 산업에 적용이 가능하지만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만병통치약이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아님</a:t>
            </a:r>
            <a:endParaRPr lang="en-US" altLang="ko-KR" dirty="0" smtClean="0">
              <a:solidFill>
                <a:srgbClr val="0000FF"/>
              </a:solidFill>
              <a:latin typeface="+mn-ea"/>
            </a:endParaRPr>
          </a:p>
          <a:p>
            <a:endParaRPr lang="en-US" altLang="ko-KR" dirty="0">
              <a:solidFill>
                <a:srgbClr val="0000FF"/>
              </a:solidFill>
              <a:latin typeface="+mn-ea"/>
            </a:endParaRPr>
          </a:p>
          <a:p>
            <a:pPr marL="598488" lvl="1" indent="-1412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ko-KR" altLang="en-US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블록체인은</a:t>
            </a:r>
            <a:r>
              <a:rPr lang="ko-KR" altLang="en-US" dirty="0">
                <a:solidFill>
                  <a:prstClr val="black"/>
                </a:solidFill>
                <a:latin typeface="맑은 고딕" panose="020B0503020000020004" pitchFamily="50" charset="-127"/>
              </a:rPr>
              <a:t> 정보를 수정할 수 없다 </a:t>
            </a:r>
            <a:r>
              <a:rPr lang="en-US" altLang="ko-KR" dirty="0">
                <a:solidFill>
                  <a:prstClr val="black"/>
                </a:solidFill>
                <a:latin typeface="맑은 고딕" panose="020B0503020000020004" pitchFamily="50" charset="-127"/>
              </a:rPr>
              <a:t>?</a:t>
            </a:r>
          </a:p>
          <a:p>
            <a:pPr marL="431800" lvl="2" indent="-161925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ü"/>
            </a:pPr>
            <a:endParaRPr lang="en-US" altLang="ko-KR" sz="1400" dirty="0">
              <a:solidFill>
                <a:prstClr val="black"/>
              </a:solidFill>
              <a:latin typeface="맑은 고딕" panose="020B0503020000020004" pitchFamily="50" charset="-127"/>
              <a:sym typeface="Wingdings" panose="05000000000000000000" pitchFamily="2" charset="2"/>
            </a:endParaRPr>
          </a:p>
          <a:p>
            <a:pPr marL="598488" lvl="1" indent="-1412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ko-KR" altLang="en-US" dirty="0" err="1">
                <a:solidFill>
                  <a:prstClr val="black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블록체인은</a:t>
            </a:r>
            <a:r>
              <a:rPr lang="ko-KR" altLang="en-US" dirty="0">
                <a:solidFill>
                  <a:prstClr val="black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 정보를 공유하므로 개인정보보호에 위험하다 </a:t>
            </a:r>
            <a:r>
              <a:rPr lang="en-US" altLang="ko-KR" dirty="0">
                <a:solidFill>
                  <a:prstClr val="black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?</a:t>
            </a:r>
          </a:p>
          <a:p>
            <a:endParaRPr lang="en-US" altLang="ko-KR" dirty="0">
              <a:solidFill>
                <a:srgbClr val="0000FF"/>
              </a:solidFill>
              <a:latin typeface="+mn-ea"/>
            </a:endParaRPr>
          </a:p>
        </p:txBody>
      </p:sp>
      <p:pic>
        <p:nvPicPr>
          <p:cNvPr id="19" name="그래픽 42" descr="연결">
            <a:extLst>
              <a:ext uri="{FF2B5EF4-FFF2-40B4-BE49-F238E27FC236}">
                <a16:creationId xmlns:a16="http://schemas.microsoft.com/office/drawing/2014/main" id="{06520C1C-E154-4222-9E61-3A6EDDAA55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7956040" y="4752287"/>
            <a:ext cx="1775846" cy="177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73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인터넷 확산 기간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7" y="794684"/>
            <a:ext cx="9605963" cy="3189487"/>
          </a:xfrm>
        </p:spPr>
        <p:txBody>
          <a:bodyPr/>
          <a:lstStyle/>
          <a:p>
            <a:r>
              <a:rPr lang="en-US" altLang="ko-KR" dirty="0" smtClean="0"/>
              <a:t>1969</a:t>
            </a:r>
            <a:r>
              <a:rPr lang="ko-KR" altLang="en-US" dirty="0"/>
              <a:t>년 </a:t>
            </a:r>
            <a:r>
              <a:rPr lang="ko-KR" altLang="en-US" dirty="0" smtClean="0"/>
              <a:t>미 국방성과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개 </a:t>
            </a:r>
            <a:r>
              <a:rPr lang="ko-KR" altLang="en-US" dirty="0"/>
              <a:t>대학을 </a:t>
            </a:r>
            <a:r>
              <a:rPr lang="ko-KR" altLang="en-US" dirty="0" smtClean="0"/>
              <a:t>연결한 </a:t>
            </a:r>
            <a:r>
              <a:rPr lang="ko-KR" altLang="en-US" dirty="0" err="1" smtClean="0"/>
              <a:t>알파넷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ARPANet</a:t>
            </a:r>
            <a:r>
              <a:rPr lang="en-US" altLang="ko-KR" dirty="0" smtClean="0"/>
              <a:t>)</a:t>
            </a:r>
            <a:r>
              <a:rPr lang="ko-KR" altLang="en-US" dirty="0" smtClean="0"/>
              <a:t>으로 시작한 인터넷</a:t>
            </a:r>
            <a:endParaRPr lang="en-US" altLang="ko-KR" dirty="0" smtClean="0"/>
          </a:p>
          <a:p>
            <a:pPr lvl="1"/>
            <a:r>
              <a:rPr lang="en-US" altLang="ko-KR" dirty="0" err="1" smtClean="0"/>
              <a:t>eMail</a:t>
            </a:r>
            <a:r>
              <a:rPr lang="en-US" altLang="ko-KR" dirty="0" smtClean="0"/>
              <a:t> (1972)</a:t>
            </a:r>
            <a:r>
              <a:rPr lang="ko-KR" altLang="en-US" dirty="0" smtClean="0"/>
              <a:t>은 </a:t>
            </a:r>
            <a:r>
              <a:rPr lang="en-US" altLang="ko-KR" dirty="0" err="1" smtClean="0"/>
              <a:t>ARPANet</a:t>
            </a:r>
            <a:r>
              <a:rPr lang="ko-KR" altLang="en-US" dirty="0" smtClean="0"/>
              <a:t>의 </a:t>
            </a:r>
            <a:r>
              <a:rPr lang="en-US" altLang="ko-KR" dirty="0" smtClean="0"/>
              <a:t>Ray Tomlinson </a:t>
            </a:r>
            <a:r>
              <a:rPr lang="ko-KR" altLang="en-US" dirty="0" smtClean="0"/>
              <a:t>이 개발한 최초의 </a:t>
            </a:r>
            <a:r>
              <a:rPr lang="ko-KR" altLang="en-US" dirty="0" err="1" smtClean="0"/>
              <a:t>대증화</a:t>
            </a:r>
            <a:r>
              <a:rPr lang="ko-KR" altLang="en-US" dirty="0" smtClean="0"/>
              <a:t> 어플리케이션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표준화 </a:t>
            </a:r>
            <a:r>
              <a:rPr lang="en-US" altLang="ko-KR" dirty="0" smtClean="0"/>
              <a:t>(TCP/IP, 1983), </a:t>
            </a:r>
            <a:r>
              <a:rPr lang="ko-KR" altLang="en-US" dirty="0" smtClean="0"/>
              <a:t>사용자 인터페이스</a:t>
            </a:r>
            <a:r>
              <a:rPr lang="en-US" altLang="ko-KR" dirty="0" smtClean="0"/>
              <a:t>, PC</a:t>
            </a:r>
            <a:r>
              <a:rPr lang="ko-KR" altLang="en-US" dirty="0" smtClean="0"/>
              <a:t>와 네트워크 확산 후 </a:t>
            </a:r>
            <a:r>
              <a:rPr lang="en-US" altLang="ko-KR" dirty="0" smtClean="0"/>
              <a:t>1990</a:t>
            </a:r>
            <a:r>
              <a:rPr lang="ko-KR" altLang="en-US" dirty="0" smtClean="0"/>
              <a:t>년대 대중화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1991</a:t>
            </a:r>
            <a:r>
              <a:rPr lang="ko-KR" altLang="en-US" dirty="0" smtClean="0"/>
              <a:t>년 공개 웹사이트 출현</a:t>
            </a:r>
            <a:r>
              <a:rPr lang="en-US" altLang="ko-KR" dirty="0" smtClean="0"/>
              <a:t>, 1993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웹브라우저</a:t>
            </a:r>
            <a:r>
              <a:rPr lang="ko-KR" altLang="en-US" dirty="0" smtClean="0"/>
              <a:t> 등장과 </a:t>
            </a:r>
            <a:r>
              <a:rPr lang="en-US" altLang="ko-KR" dirty="0" smtClean="0"/>
              <a:t>300</a:t>
            </a:r>
            <a:r>
              <a:rPr lang="ko-KR" altLang="en-US" dirty="0" smtClean="0"/>
              <a:t>개 사이트</a:t>
            </a:r>
            <a:r>
              <a:rPr lang="en-US" altLang="ko-KR" dirty="0" smtClean="0"/>
              <a:t>, 1994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2738</a:t>
            </a:r>
            <a:r>
              <a:rPr lang="ko-KR" altLang="en-US" dirty="0" smtClean="0"/>
              <a:t>개로 증가</a:t>
            </a:r>
            <a:endParaRPr lang="en-US" altLang="ko-KR" dirty="0" smtClean="0"/>
          </a:p>
        </p:txBody>
      </p:sp>
      <p:sp>
        <p:nvSpPr>
          <p:cNvPr id="5" name="직사각형 4"/>
          <p:cNvSpPr/>
          <p:nvPr/>
        </p:nvSpPr>
        <p:spPr>
          <a:xfrm>
            <a:off x="515038" y="6507332"/>
            <a:ext cx="84336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/>
              <a:t>Forbes, It's 1994 in Cryptocurrency, </a:t>
            </a:r>
            <a:r>
              <a:rPr lang="ko-KR" altLang="en-US" sz="1200" dirty="0">
                <a:hlinkClick r:id="rId2"/>
              </a:rPr>
              <a:t>https://</a:t>
            </a:r>
            <a:r>
              <a:rPr lang="ko-KR" altLang="en-US" sz="1200" dirty="0" smtClean="0">
                <a:hlinkClick r:id="rId2"/>
              </a:rPr>
              <a:t>www.forbes.com/sites/apaul/2017/11/27/its-1994-in-cryptocurrency</a:t>
            </a:r>
            <a:r>
              <a:rPr lang="ko-KR" altLang="en-US" sz="1200" dirty="0">
                <a:hlinkClick r:id="rId2"/>
              </a:rPr>
              <a:t>/#</a:t>
            </a:r>
            <a:r>
              <a:rPr lang="ko-KR" altLang="en-US" sz="1200" dirty="0" smtClean="0">
                <a:hlinkClick r:id="rId2"/>
              </a:rPr>
              <a:t>6ed96ad0b28a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6636" y="2547257"/>
            <a:ext cx="5656398" cy="396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032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이등변 삼각형 14"/>
          <p:cNvSpPr/>
          <p:nvPr/>
        </p:nvSpPr>
        <p:spPr>
          <a:xfrm rot="10800000">
            <a:off x="2760955" y="3623196"/>
            <a:ext cx="4084568" cy="437611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블록체인 기반 파괴적 혁신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8" y="794684"/>
            <a:ext cx="9327914" cy="711387"/>
          </a:xfrm>
        </p:spPr>
        <p:txBody>
          <a:bodyPr/>
          <a:lstStyle/>
          <a:p>
            <a:r>
              <a:rPr lang="ko-KR" altLang="en-US" dirty="0" smtClean="0"/>
              <a:t>각 산업의 대표기업에 대한 대안으로 </a:t>
            </a:r>
            <a:r>
              <a:rPr lang="en-US" altLang="ko-KR" dirty="0" smtClean="0"/>
              <a:t>Token Economics</a:t>
            </a:r>
            <a:r>
              <a:rPr lang="ko-KR" altLang="en-US" dirty="0" smtClean="0"/>
              <a:t>에 기반한 </a:t>
            </a:r>
            <a:r>
              <a:rPr lang="ko-KR" altLang="en-US" dirty="0" err="1" smtClean="0"/>
              <a:t>탈중앙화</a:t>
            </a:r>
            <a:r>
              <a:rPr lang="ko-KR" altLang="en-US" dirty="0" smtClean="0"/>
              <a:t> 모델 등장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31" y="4873762"/>
            <a:ext cx="1993943" cy="60808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3862" y="4997587"/>
            <a:ext cx="955609" cy="53285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1470" y="2024453"/>
            <a:ext cx="823448" cy="87908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160" y="2397817"/>
            <a:ext cx="1339791" cy="42641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2736" y="1996051"/>
            <a:ext cx="869350" cy="95171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8493" y="5161565"/>
            <a:ext cx="964308" cy="656676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66287" y="5028506"/>
            <a:ext cx="1468785" cy="33427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57065" y="2334410"/>
            <a:ext cx="1479595" cy="35639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943662" y="3514331"/>
            <a:ext cx="17508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err="1" smtClean="0">
                <a:solidFill>
                  <a:schemeClr val="bg1"/>
                </a:solidFill>
                <a:latin typeface="+mn-ea"/>
              </a:rPr>
              <a:t>Blockchain</a:t>
            </a:r>
            <a:endParaRPr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26479" y="4985312"/>
            <a:ext cx="1701473" cy="528613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24228" y="1727341"/>
            <a:ext cx="1390661" cy="612626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24227" y="2509367"/>
            <a:ext cx="1399207" cy="63803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32961" y="5898715"/>
            <a:ext cx="8590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+mn-ea"/>
              </a:rPr>
              <a:t>2015	         2015	      2015	            2016</a:t>
            </a:r>
            <a:r>
              <a:rPr lang="en-US" altLang="ko-KR" sz="1600" dirty="0">
                <a:latin typeface="+mn-ea"/>
              </a:rPr>
              <a:t>	 </a:t>
            </a:r>
            <a:r>
              <a:rPr lang="en-US" altLang="ko-KR" sz="1600" dirty="0" smtClean="0">
                <a:latin typeface="+mn-ea"/>
              </a:rPr>
              <a:t>     2017		   2017</a:t>
            </a:r>
            <a:endParaRPr lang="ko-KR" altLang="en-US" sz="1600" dirty="0">
              <a:latin typeface="+mn-ea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B7E52D6A-9694-4C6D-9A08-FCFFB43991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52071" y="4729312"/>
            <a:ext cx="684782" cy="819994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03525" y="1996051"/>
            <a:ext cx="883362" cy="868959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B6975995-E53F-446A-A864-8257A5EB974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65986" y="5614387"/>
            <a:ext cx="740896" cy="18386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52798" y="4264454"/>
            <a:ext cx="816312" cy="78194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8758" y="3159585"/>
            <a:ext cx="8590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+mn-ea"/>
              </a:rPr>
              <a:t>1994	            2009	      2008	              2004	         2006</a:t>
            </a:r>
            <a:r>
              <a:rPr lang="en-US" altLang="ko-KR" sz="1600" dirty="0">
                <a:latin typeface="+mn-ea"/>
              </a:rPr>
              <a:t>	</a:t>
            </a:r>
            <a:endParaRPr lang="ko-KR" altLang="en-US" sz="1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3888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블록체인은</a:t>
            </a:r>
            <a:r>
              <a:rPr lang="ko-KR" altLang="en-US" dirty="0" smtClean="0"/>
              <a:t> 어떤 기술인가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8" y="794684"/>
            <a:ext cx="9457916" cy="711387"/>
          </a:xfrm>
        </p:spPr>
        <p:txBody>
          <a:bodyPr/>
          <a:lstStyle/>
          <a:p>
            <a:r>
              <a:rPr lang="ko-KR" altLang="en-US" dirty="0" err="1"/>
              <a:t>블록체인은</a:t>
            </a:r>
            <a:r>
              <a:rPr lang="ko-KR" altLang="en-US" dirty="0"/>
              <a:t> 전통적인 인터넷 비즈니스와 달리 중개자를 없앤 분산 복제 장부 </a:t>
            </a:r>
            <a:r>
              <a:rPr lang="en-US" altLang="ko-KR" dirty="0"/>
              <a:t>SW </a:t>
            </a:r>
            <a:r>
              <a:rPr lang="ko-KR" altLang="en-US" dirty="0" smtClean="0"/>
              <a:t>인프라 </a:t>
            </a:r>
            <a:endParaRPr lang="ko-KR" altLang="en-US" dirty="0"/>
          </a:p>
          <a:p>
            <a:pPr lvl="1"/>
            <a:r>
              <a:rPr lang="ko-KR" altLang="en-US" dirty="0" err="1"/>
              <a:t>블록체인의</a:t>
            </a:r>
            <a:r>
              <a:rPr lang="ko-KR" altLang="en-US" dirty="0"/>
              <a:t> 첫 적용사례가 비트코인</a:t>
            </a:r>
          </a:p>
          <a:p>
            <a:endParaRPr lang="ko-KR" altLang="en-US" dirty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528638" y="3596975"/>
            <a:ext cx="9072562" cy="60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41288" indent="-141288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250825" indent="-163513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Font typeface="Calibri" panose="020F0502020204030204" pitchFamily="34" charset="0"/>
              <a:buChar char="‒"/>
              <a:tabLst>
                <a:tab pos="357188" algn="l"/>
              </a:tabLst>
              <a:defRPr sz="16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2pPr>
            <a:lvl3pPr marL="431800" indent="-161925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ü"/>
              <a:defRPr sz="14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800" dirty="0" smtClean="0">
                <a:solidFill>
                  <a:srgbClr val="0000FF"/>
                </a:solidFill>
              </a:rPr>
              <a:t>중개자 없이 </a:t>
            </a:r>
            <a:r>
              <a:rPr lang="ko-KR" altLang="en-US" sz="2800" dirty="0" smtClean="0"/>
              <a:t>참여자 간 </a:t>
            </a:r>
            <a:r>
              <a:rPr lang="ko-KR" altLang="en-US" sz="2800" dirty="0" smtClean="0">
                <a:solidFill>
                  <a:srgbClr val="0000FF"/>
                </a:solidFill>
              </a:rPr>
              <a:t>소유권을 이전</a:t>
            </a:r>
            <a:r>
              <a:rPr lang="ko-KR" altLang="en-US" sz="2800" dirty="0" smtClean="0"/>
              <a:t>하는 </a:t>
            </a:r>
            <a:r>
              <a:rPr lang="ko-KR" altLang="en-US" sz="2800" dirty="0" err="1">
                <a:solidFill>
                  <a:srgbClr val="0000FF"/>
                </a:solidFill>
              </a:rPr>
              <a:t>직</a:t>
            </a:r>
            <a:r>
              <a:rPr lang="ko-KR" altLang="en-US" sz="2800" dirty="0" err="1" smtClean="0">
                <a:solidFill>
                  <a:srgbClr val="0000FF"/>
                </a:solidFill>
              </a:rPr>
              <a:t>거래장부</a:t>
            </a:r>
            <a:endParaRPr lang="en-US" altLang="ko-KR" sz="2800" dirty="0" smtClean="0"/>
          </a:p>
          <a:p>
            <a:endParaRPr lang="ko-KR" altLang="en-US" sz="2800" dirty="0"/>
          </a:p>
        </p:txBody>
      </p:sp>
      <p:sp>
        <p:nvSpPr>
          <p:cNvPr id="5" name="구름 모양 설명선 4"/>
          <p:cNvSpPr/>
          <p:nvPr/>
        </p:nvSpPr>
        <p:spPr>
          <a:xfrm>
            <a:off x="1013012" y="4507829"/>
            <a:ext cx="2816037" cy="1055138"/>
          </a:xfrm>
          <a:prstGeom prst="cloudCallout">
            <a:avLst>
              <a:gd name="adj1" fmla="val -39561"/>
              <a:gd name="adj2" fmla="val -851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230692" y="4712231"/>
            <a:ext cx="25983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/>
              <a:t>소유권 </a:t>
            </a:r>
            <a:r>
              <a:rPr lang="ko-KR" altLang="en-US" sz="2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위변조</a:t>
            </a:r>
            <a:r>
              <a:rPr lang="ko-KR" altLang="en-US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방지</a:t>
            </a:r>
            <a:endParaRPr lang="ko-KR" altLang="en-US" sz="2000" dirty="0"/>
          </a:p>
          <a:p>
            <a:r>
              <a:rPr lang="ko-KR" altLang="en-US" sz="2000" dirty="0" err="1" smtClean="0"/>
              <a:t>이중지불</a:t>
            </a:r>
            <a:r>
              <a:rPr lang="ko-KR" altLang="en-US" sz="2000" dirty="0" smtClean="0"/>
              <a:t> </a:t>
            </a:r>
            <a:r>
              <a:rPr lang="ko-KR" altLang="en-US" sz="2000" dirty="0"/>
              <a:t>방지</a:t>
            </a:r>
          </a:p>
        </p:txBody>
      </p:sp>
      <p:sp>
        <p:nvSpPr>
          <p:cNvPr id="7" name="구름 모양 설명선 6"/>
          <p:cNvSpPr/>
          <p:nvPr/>
        </p:nvSpPr>
        <p:spPr>
          <a:xfrm>
            <a:off x="3237099" y="2072585"/>
            <a:ext cx="2858199" cy="1099247"/>
          </a:xfrm>
          <a:prstGeom prst="cloudCallout">
            <a:avLst>
              <a:gd name="adj1" fmla="val 12363"/>
              <a:gd name="adj2" fmla="val 8407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구름 모양 설명선 8"/>
          <p:cNvSpPr/>
          <p:nvPr/>
        </p:nvSpPr>
        <p:spPr>
          <a:xfrm>
            <a:off x="6357938" y="4547233"/>
            <a:ext cx="2553398" cy="1015734"/>
          </a:xfrm>
          <a:prstGeom prst="cloudCallout">
            <a:avLst>
              <a:gd name="adj1" fmla="val 17890"/>
              <a:gd name="adj2" fmla="val -851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401757" y="2322575"/>
            <a:ext cx="27769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컨텐츠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자산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2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잉여자원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</a:t>
            </a:r>
          </a:p>
          <a:p>
            <a:r>
              <a:rPr lang="en-US" altLang="ko-KR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    </a:t>
            </a:r>
            <a:r>
              <a:rPr lang="ko-KR" altLang="en-US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정보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의견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endParaRPr lang="ko-KR" altLang="en-US" sz="2000" dirty="0"/>
          </a:p>
        </p:txBody>
      </p:sp>
      <p:sp>
        <p:nvSpPr>
          <p:cNvPr id="11" name="직사각형 10"/>
          <p:cNvSpPr/>
          <p:nvPr/>
        </p:nvSpPr>
        <p:spPr>
          <a:xfrm>
            <a:off x="6686551" y="4712231"/>
            <a:ext cx="21574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분산 복제 장부</a:t>
            </a:r>
            <a:endParaRPr lang="en-US" altLang="ko-KR" sz="20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r>
              <a:rPr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</a:rPr>
              <a:t>(Peer to Peer)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84617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블록 체인은 체인으로 연결된 분산장부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블록 내 </a:t>
            </a:r>
            <a:r>
              <a:rPr lang="ko-KR" altLang="en-US" dirty="0"/>
              <a:t>모든 </a:t>
            </a:r>
            <a:r>
              <a:rPr lang="ko-KR" altLang="en-US" dirty="0" smtClean="0"/>
              <a:t>데이터의 </a:t>
            </a:r>
            <a:r>
              <a:rPr lang="ko-KR" altLang="en-US" dirty="0" err="1" smtClean="0"/>
              <a:t>해시값을</a:t>
            </a:r>
            <a:r>
              <a:rPr lang="ko-KR" altLang="en-US" dirty="0" smtClean="0"/>
              <a:t> 그 다음 블록에 저장함으로써 각 블록을 연결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088" y="4310062"/>
            <a:ext cx="8270874" cy="181641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53578" y="6581001"/>
            <a:ext cx="94313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>
                <a:latin typeface="+mn-ea"/>
              </a:rPr>
              <a:t>사슬</a:t>
            </a:r>
            <a:r>
              <a:rPr lang="en-US" altLang="ko-KR" sz="1200" dirty="0">
                <a:latin typeface="+mn-ea"/>
              </a:rPr>
              <a:t>(chain)</a:t>
            </a:r>
            <a:r>
              <a:rPr lang="ko-KR" altLang="en-US" sz="1200" dirty="0">
                <a:latin typeface="+mn-ea"/>
              </a:rPr>
              <a:t>처럼 연결된 벽돌</a:t>
            </a:r>
            <a:r>
              <a:rPr lang="en-US" altLang="ko-KR" sz="1200" dirty="0">
                <a:latin typeface="+mn-ea"/>
              </a:rPr>
              <a:t>(block), </a:t>
            </a:r>
            <a:r>
              <a:rPr lang="ko-KR" altLang="en-US" sz="1200" dirty="0">
                <a:latin typeface="+mn-ea"/>
              </a:rPr>
              <a:t>세상을 </a:t>
            </a:r>
            <a:r>
              <a:rPr lang="ko-KR" altLang="en-US" sz="1200" dirty="0" smtClean="0">
                <a:latin typeface="+mn-ea"/>
              </a:rPr>
              <a:t>뒤흔들다</a:t>
            </a:r>
            <a:r>
              <a:rPr lang="en-US" altLang="ko-KR" sz="1200" dirty="0" smtClean="0">
                <a:latin typeface="+mn-ea"/>
              </a:rPr>
              <a:t>, https</a:t>
            </a:r>
            <a:r>
              <a:rPr lang="en-US" altLang="ko-KR" sz="1200" dirty="0">
                <a:latin typeface="+mn-ea"/>
              </a:rPr>
              <a:t>://news.samsung.com/kr/</a:t>
            </a:r>
            <a:r>
              <a:rPr lang="ko-KR" altLang="en-US" sz="1200" dirty="0">
                <a:latin typeface="+mn-ea"/>
              </a:rPr>
              <a:t>사슬</a:t>
            </a:r>
            <a:r>
              <a:rPr lang="en-US" altLang="ko-KR" sz="1200" dirty="0">
                <a:latin typeface="+mn-ea"/>
              </a:rPr>
              <a:t>chain</a:t>
            </a:r>
            <a:r>
              <a:rPr lang="ko-KR" altLang="en-US" sz="1200" dirty="0">
                <a:latin typeface="+mn-ea"/>
              </a:rPr>
              <a:t>처럼</a:t>
            </a:r>
            <a:r>
              <a:rPr lang="en-US" altLang="ko-KR" sz="1200" dirty="0">
                <a:latin typeface="+mn-ea"/>
              </a:rPr>
              <a:t>-</a:t>
            </a:r>
            <a:r>
              <a:rPr lang="ko-KR" altLang="en-US" sz="1200" dirty="0">
                <a:latin typeface="+mn-ea"/>
              </a:rPr>
              <a:t>연결된</a:t>
            </a:r>
            <a:r>
              <a:rPr lang="en-US" altLang="ko-KR" sz="1200" dirty="0">
                <a:latin typeface="+mn-ea"/>
              </a:rPr>
              <a:t>-</a:t>
            </a:r>
            <a:r>
              <a:rPr lang="ko-KR" altLang="en-US" sz="1200" dirty="0">
                <a:latin typeface="+mn-ea"/>
              </a:rPr>
              <a:t>벽돌</a:t>
            </a:r>
            <a:r>
              <a:rPr lang="en-US" altLang="ko-KR" sz="1200" dirty="0">
                <a:latin typeface="+mn-ea"/>
              </a:rPr>
              <a:t>block-</a:t>
            </a:r>
            <a:r>
              <a:rPr lang="ko-KR" altLang="en-US" sz="1200" dirty="0">
                <a:latin typeface="+mn-ea"/>
              </a:rPr>
              <a:t>세상을</a:t>
            </a:r>
            <a:r>
              <a:rPr lang="en-US" altLang="ko-KR" sz="1200" dirty="0">
                <a:latin typeface="+mn-ea"/>
              </a:rPr>
              <a:t>-</a:t>
            </a:r>
            <a:r>
              <a:rPr lang="ko-KR" altLang="en-US" sz="1200" dirty="0">
                <a:latin typeface="+mn-ea"/>
              </a:rPr>
              <a:t>뒤흔들다 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7442" y="1347202"/>
            <a:ext cx="2562225" cy="2438400"/>
          </a:xfrm>
          <a:prstGeom prst="rect">
            <a:avLst/>
          </a:prstGeom>
        </p:spPr>
      </p:pic>
      <p:sp>
        <p:nvSpPr>
          <p:cNvPr id="8" name="이등변 삼각형 7"/>
          <p:cNvSpPr/>
          <p:nvPr/>
        </p:nvSpPr>
        <p:spPr>
          <a:xfrm rot="5400000">
            <a:off x="4046094" y="2470061"/>
            <a:ext cx="1602862" cy="351550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4933" y="2790311"/>
            <a:ext cx="557669" cy="54857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9673" y="2811227"/>
            <a:ext cx="519271" cy="554357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4692" y="2859544"/>
            <a:ext cx="519271" cy="56846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0696" y="3487507"/>
            <a:ext cx="1048773" cy="33379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85256" y="1351358"/>
            <a:ext cx="2352675" cy="140017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47918" y="3454739"/>
            <a:ext cx="1091386" cy="283761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85514" y="2883177"/>
            <a:ext cx="904833" cy="40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블록체인</a:t>
            </a:r>
            <a:r>
              <a:rPr lang="en-US" altLang="ko-KR" dirty="0"/>
              <a:t>: </a:t>
            </a:r>
            <a:r>
              <a:rPr lang="ko-KR" altLang="en-US" dirty="0"/>
              <a:t>블록 해시를 활용한 </a:t>
            </a:r>
            <a:r>
              <a:rPr lang="en-US" altLang="ko-KR" dirty="0"/>
              <a:t>Chain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8" y="713998"/>
            <a:ext cx="9458325" cy="5758363"/>
          </a:xfrm>
        </p:spPr>
        <p:txBody>
          <a:bodyPr lIns="72000"/>
          <a:lstStyle/>
          <a:p>
            <a:pPr>
              <a:lnSpc>
                <a:spcPct val="140000"/>
              </a:lnSpc>
            </a:pPr>
            <a:r>
              <a:rPr lang="ko-KR" altLang="en-US" dirty="0" smtClean="0"/>
              <a:t>특정블록의 이후 블록에 저장하여 </a:t>
            </a:r>
            <a:r>
              <a:rPr lang="ko-KR" altLang="en-US" dirty="0"/>
              <a:t>체인처럼 </a:t>
            </a:r>
            <a:r>
              <a:rPr lang="ko-KR" altLang="en-US" dirty="0" smtClean="0"/>
              <a:t>연결하고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위변조를</a:t>
            </a:r>
            <a:r>
              <a:rPr lang="ko-KR" altLang="en-US" dirty="0" smtClean="0"/>
              <a:t> 검증</a:t>
            </a:r>
            <a:endParaRPr lang="en-US" altLang="ko-KR" dirty="0"/>
          </a:p>
          <a:p>
            <a:pPr lvl="1"/>
            <a:r>
              <a:rPr lang="ko-KR" altLang="en-US" dirty="0" smtClean="0"/>
              <a:t>블록 내 데이터는 블록헤더와 거래내역으로 구성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블록헤드</a:t>
            </a:r>
            <a:r>
              <a:rPr lang="en-US" altLang="ko-KR" dirty="0"/>
              <a:t>: </a:t>
            </a:r>
            <a:r>
              <a:rPr lang="ko-KR" altLang="en-US" dirty="0"/>
              <a:t>이전 블록 해시 </a:t>
            </a:r>
            <a:r>
              <a:rPr lang="en-US" altLang="ko-KR" dirty="0"/>
              <a:t>+ </a:t>
            </a:r>
            <a:r>
              <a:rPr lang="ko-KR" altLang="en-US" dirty="0"/>
              <a:t>타임스탬프 </a:t>
            </a:r>
            <a:r>
              <a:rPr lang="en-US" altLang="ko-KR" dirty="0"/>
              <a:t>+ Nonce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 smtClean="0"/>
              <a:t>임의 </a:t>
            </a:r>
            <a:r>
              <a:rPr lang="ko-KR" altLang="en-US" dirty="0"/>
              <a:t>숫자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r>
              <a:rPr lang="en-US" altLang="ko-KR" dirty="0"/>
              <a:t>+ </a:t>
            </a:r>
            <a:r>
              <a:rPr lang="ko-KR" altLang="en-US" dirty="0"/>
              <a:t>현 블록</a:t>
            </a:r>
            <a:r>
              <a:rPr lang="en-US" altLang="ko-KR" dirty="0"/>
              <a:t> </a:t>
            </a:r>
            <a:r>
              <a:rPr lang="ko-KR" altLang="en-US" dirty="0" smtClean="0"/>
              <a:t>거래 </a:t>
            </a:r>
            <a:r>
              <a:rPr lang="ko-KR" altLang="en-US" dirty="0"/>
              <a:t>해시 </a:t>
            </a:r>
            <a:r>
              <a:rPr lang="en-US" altLang="ko-KR" dirty="0"/>
              <a:t>(Root Hash) </a:t>
            </a:r>
            <a:endParaRPr lang="en-US" altLang="ko-KR" sz="2200" dirty="0" smtClean="0"/>
          </a:p>
          <a:p>
            <a:endParaRPr lang="en-US" altLang="ko-KR" sz="2200" dirty="0"/>
          </a:p>
          <a:p>
            <a:r>
              <a:rPr lang="ko-KR" altLang="en-US" sz="2000" dirty="0"/>
              <a:t>블록 연계 구조</a:t>
            </a:r>
            <a:endParaRPr lang="en-US" altLang="ko-KR" sz="2000" dirty="0"/>
          </a:p>
          <a:p>
            <a:pPr marL="1080000" lvl="3" indent="-252000">
              <a:lnSpc>
                <a:spcPct val="140000"/>
              </a:lnSpc>
            </a:pPr>
            <a:endParaRPr lang="en-US" altLang="ko-KR" dirty="0"/>
          </a:p>
        </p:txBody>
      </p:sp>
      <p:cxnSp>
        <p:nvCxnSpPr>
          <p:cNvPr id="9" name="꺾인 연결선 8"/>
          <p:cNvCxnSpPr>
            <a:cxnSpLocks/>
            <a:stCxn id="52" idx="3"/>
            <a:endCxn id="63" idx="1"/>
          </p:cNvCxnSpPr>
          <p:nvPr/>
        </p:nvCxnSpPr>
        <p:spPr>
          <a:xfrm flipV="1">
            <a:off x="3332008" y="3557360"/>
            <a:ext cx="523374" cy="3018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6094" y="3545391"/>
            <a:ext cx="88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Header</a:t>
            </a:r>
            <a:endParaRPr lang="ko-KR" alt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76094" y="5209756"/>
            <a:ext cx="88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Body</a:t>
            </a:r>
            <a:endParaRPr lang="ko-KR" alt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1594234" y="2939970"/>
            <a:ext cx="1181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Block N-1 </a:t>
            </a:r>
            <a:endParaRPr lang="ko-KR" alt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4225471" y="2937256"/>
            <a:ext cx="1571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Block N </a:t>
            </a:r>
            <a:endParaRPr lang="ko-KR" alt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7060092" y="2939970"/>
            <a:ext cx="1571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Block N+1 </a:t>
            </a:r>
            <a:endParaRPr lang="ko-KR" altLang="en-US" dirty="0"/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CF65D7EE-AD06-4BE3-AA45-CF2B9DA6540D}"/>
              </a:ext>
            </a:extLst>
          </p:cNvPr>
          <p:cNvSpPr/>
          <p:nvPr/>
        </p:nvSpPr>
        <p:spPr>
          <a:xfrm>
            <a:off x="969719" y="4141445"/>
            <a:ext cx="461175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400" dirty="0" err="1">
                <a:solidFill>
                  <a:schemeClr val="tx1"/>
                </a:solidFill>
                <a:latin typeface="+mn-ea"/>
              </a:rPr>
              <a:t>Ver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21F60EA0-E5E7-470A-80E9-4BB00287C98F}"/>
              </a:ext>
            </a:extLst>
          </p:cNvPr>
          <p:cNvSpPr/>
          <p:nvPr/>
        </p:nvSpPr>
        <p:spPr>
          <a:xfrm>
            <a:off x="962519" y="3364943"/>
            <a:ext cx="1399431" cy="39024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이전블록 해시 </a:t>
            </a: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DA860E42-7F7A-408C-9041-252E13E1F1FA}"/>
              </a:ext>
            </a:extLst>
          </p:cNvPr>
          <p:cNvSpPr/>
          <p:nvPr/>
        </p:nvSpPr>
        <p:spPr>
          <a:xfrm>
            <a:off x="2361949" y="3365571"/>
            <a:ext cx="970059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 err="1">
                <a:solidFill>
                  <a:schemeClr val="tx1"/>
                </a:solidFill>
                <a:latin typeface="+mn-ea"/>
              </a:rPr>
              <a:t>머클루트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49D04B68-CD46-4A0A-9438-A123C46D521A}"/>
              </a:ext>
            </a:extLst>
          </p:cNvPr>
          <p:cNvSpPr/>
          <p:nvPr/>
        </p:nvSpPr>
        <p:spPr>
          <a:xfrm>
            <a:off x="962520" y="3753822"/>
            <a:ext cx="1001865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타임스탬프</a:t>
            </a: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4AE0BEC6-EC54-48B8-A48A-CC0A2DF8FD48}"/>
              </a:ext>
            </a:extLst>
          </p:cNvPr>
          <p:cNvSpPr/>
          <p:nvPr/>
        </p:nvSpPr>
        <p:spPr>
          <a:xfrm>
            <a:off x="1964386" y="3753194"/>
            <a:ext cx="1367621" cy="3902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난이도목표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(Bits)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DCF4799D-A69C-47DB-9FB3-16B70BB7984C}"/>
              </a:ext>
            </a:extLst>
          </p:cNvPr>
          <p:cNvSpPr/>
          <p:nvPr/>
        </p:nvSpPr>
        <p:spPr>
          <a:xfrm>
            <a:off x="1437816" y="4141445"/>
            <a:ext cx="620200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Nonce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5BF36EA8-3B90-4EAA-BC70-BE9847232774}"/>
              </a:ext>
            </a:extLst>
          </p:cNvPr>
          <p:cNvSpPr/>
          <p:nvPr/>
        </p:nvSpPr>
        <p:spPr>
          <a:xfrm>
            <a:off x="963513" y="4541166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Coinbase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E78F2AD2-B5A2-410F-9F65-F1A58D994EB2}"/>
              </a:ext>
            </a:extLst>
          </p:cNvPr>
          <p:cNvSpPr/>
          <p:nvPr/>
        </p:nvSpPr>
        <p:spPr>
          <a:xfrm>
            <a:off x="963512" y="4892603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1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8BEE6B26-AA2D-430F-81A8-E25FF8F7A843}"/>
              </a:ext>
            </a:extLst>
          </p:cNvPr>
          <p:cNvSpPr/>
          <p:nvPr/>
        </p:nvSpPr>
        <p:spPr>
          <a:xfrm>
            <a:off x="963511" y="5244040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2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07D2404D-9703-4AB6-9F9D-8A2F87FC305E}"/>
              </a:ext>
            </a:extLst>
          </p:cNvPr>
          <p:cNvSpPr/>
          <p:nvPr/>
        </p:nvSpPr>
        <p:spPr>
          <a:xfrm>
            <a:off x="966827" y="5591657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…………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2FC96543-F524-4C3C-B3BB-C60FF32F048F}"/>
              </a:ext>
            </a:extLst>
          </p:cNvPr>
          <p:cNvSpPr/>
          <p:nvPr/>
        </p:nvSpPr>
        <p:spPr>
          <a:xfrm>
            <a:off x="966826" y="5943094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N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BE3863B6-C39E-4C60-BFE0-38A6F31D1D22}"/>
              </a:ext>
            </a:extLst>
          </p:cNvPr>
          <p:cNvSpPr/>
          <p:nvPr/>
        </p:nvSpPr>
        <p:spPr>
          <a:xfrm>
            <a:off x="3855382" y="3362239"/>
            <a:ext cx="1399431" cy="39024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이전블록 해시 </a:t>
            </a: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DA68399E-433A-41BD-A9A3-E135EC33AAC1}"/>
              </a:ext>
            </a:extLst>
          </p:cNvPr>
          <p:cNvSpPr/>
          <p:nvPr/>
        </p:nvSpPr>
        <p:spPr>
          <a:xfrm>
            <a:off x="5254812" y="3362867"/>
            <a:ext cx="970059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 err="1">
                <a:solidFill>
                  <a:schemeClr val="tx1"/>
                </a:solidFill>
                <a:latin typeface="+mn-ea"/>
              </a:rPr>
              <a:t>머클루트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D0DA8EA8-6355-4D35-865C-3AA85B365341}"/>
              </a:ext>
            </a:extLst>
          </p:cNvPr>
          <p:cNvSpPr/>
          <p:nvPr/>
        </p:nvSpPr>
        <p:spPr>
          <a:xfrm>
            <a:off x="3855383" y="3751118"/>
            <a:ext cx="1001865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타임스탬프</a:t>
            </a: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1D296390-748D-4782-8297-F0BE26ED49AF}"/>
              </a:ext>
            </a:extLst>
          </p:cNvPr>
          <p:cNvSpPr/>
          <p:nvPr/>
        </p:nvSpPr>
        <p:spPr>
          <a:xfrm>
            <a:off x="4857249" y="3750490"/>
            <a:ext cx="1367621" cy="3902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난이도목표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(Bits)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EB1C28B1-46EA-4370-A2C5-0E8C329880F9}"/>
              </a:ext>
            </a:extLst>
          </p:cNvPr>
          <p:cNvSpPr/>
          <p:nvPr/>
        </p:nvSpPr>
        <p:spPr>
          <a:xfrm>
            <a:off x="3856376" y="4538462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Coinbase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97F02095-2F55-4187-B60B-8216A3D880EC}"/>
              </a:ext>
            </a:extLst>
          </p:cNvPr>
          <p:cNvSpPr/>
          <p:nvPr/>
        </p:nvSpPr>
        <p:spPr>
          <a:xfrm>
            <a:off x="3856375" y="4889899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1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7F676C54-9068-4C49-863F-377A4D2B77DC}"/>
              </a:ext>
            </a:extLst>
          </p:cNvPr>
          <p:cNvSpPr/>
          <p:nvPr/>
        </p:nvSpPr>
        <p:spPr>
          <a:xfrm>
            <a:off x="3856374" y="5241336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2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6DFA4B2E-9404-435E-8FD1-040FC6B3EACE}"/>
              </a:ext>
            </a:extLst>
          </p:cNvPr>
          <p:cNvSpPr/>
          <p:nvPr/>
        </p:nvSpPr>
        <p:spPr>
          <a:xfrm>
            <a:off x="3859690" y="5588953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…………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BA921A19-B4E9-4FD5-BC7F-25DFA24BC259}"/>
              </a:ext>
            </a:extLst>
          </p:cNvPr>
          <p:cNvSpPr/>
          <p:nvPr/>
        </p:nvSpPr>
        <p:spPr>
          <a:xfrm>
            <a:off x="3859689" y="5940390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N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77" name="꺾인 연결선 8">
            <a:extLst>
              <a:ext uri="{FF2B5EF4-FFF2-40B4-BE49-F238E27FC236}">
                <a16:creationId xmlns:a16="http://schemas.microsoft.com/office/drawing/2014/main" id="{AE70EA68-38D4-49BB-8716-42794F65D2F0}"/>
              </a:ext>
            </a:extLst>
          </p:cNvPr>
          <p:cNvCxnSpPr>
            <a:cxnSpLocks/>
            <a:stCxn id="64" idx="3"/>
            <a:endCxn id="79" idx="1"/>
          </p:cNvCxnSpPr>
          <p:nvPr/>
        </p:nvCxnSpPr>
        <p:spPr>
          <a:xfrm>
            <a:off x="6224871" y="3557674"/>
            <a:ext cx="530295" cy="10056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FA150880-8FB0-4A81-8DC4-F31D98EC4373}"/>
              </a:ext>
            </a:extLst>
          </p:cNvPr>
          <p:cNvSpPr/>
          <p:nvPr/>
        </p:nvSpPr>
        <p:spPr>
          <a:xfrm>
            <a:off x="6755166" y="3372609"/>
            <a:ext cx="1399431" cy="39024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이전블록 해시 </a:t>
            </a: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50A15B15-1921-4834-850D-F7360C4F8D9A}"/>
              </a:ext>
            </a:extLst>
          </p:cNvPr>
          <p:cNvSpPr/>
          <p:nvPr/>
        </p:nvSpPr>
        <p:spPr>
          <a:xfrm>
            <a:off x="8154596" y="3373237"/>
            <a:ext cx="970059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 err="1">
                <a:solidFill>
                  <a:schemeClr val="tx1"/>
                </a:solidFill>
                <a:latin typeface="+mn-ea"/>
              </a:rPr>
              <a:t>머클루트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41D7F893-1D8C-4460-AAC9-F9C154ABC2C1}"/>
              </a:ext>
            </a:extLst>
          </p:cNvPr>
          <p:cNvSpPr/>
          <p:nvPr/>
        </p:nvSpPr>
        <p:spPr>
          <a:xfrm>
            <a:off x="6755167" y="3761488"/>
            <a:ext cx="1001865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타임스탬프</a:t>
            </a: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31AD5A49-D63D-4A59-AE34-B4AC6080B358}"/>
              </a:ext>
            </a:extLst>
          </p:cNvPr>
          <p:cNvSpPr/>
          <p:nvPr/>
        </p:nvSpPr>
        <p:spPr>
          <a:xfrm>
            <a:off x="7757033" y="3760860"/>
            <a:ext cx="1367621" cy="3902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난이도목표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(Bits)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0914D82C-F572-48BA-812C-1D3CDF4D36FE}"/>
              </a:ext>
            </a:extLst>
          </p:cNvPr>
          <p:cNvSpPr/>
          <p:nvPr/>
        </p:nvSpPr>
        <p:spPr>
          <a:xfrm>
            <a:off x="6745886" y="4548832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Coinbase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62613B86-B9DA-4B96-BA74-9BEF6919BA03}"/>
              </a:ext>
            </a:extLst>
          </p:cNvPr>
          <p:cNvSpPr/>
          <p:nvPr/>
        </p:nvSpPr>
        <p:spPr>
          <a:xfrm>
            <a:off x="6745885" y="4900269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1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BFFBAB24-F4E2-4145-90A3-FA055B751290}"/>
              </a:ext>
            </a:extLst>
          </p:cNvPr>
          <p:cNvSpPr/>
          <p:nvPr/>
        </p:nvSpPr>
        <p:spPr>
          <a:xfrm>
            <a:off x="6745884" y="5251706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2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417B7590-7E45-4E01-8AC9-3EEFC3C4213F}"/>
              </a:ext>
            </a:extLst>
          </p:cNvPr>
          <p:cNvSpPr/>
          <p:nvPr/>
        </p:nvSpPr>
        <p:spPr>
          <a:xfrm>
            <a:off x="6749200" y="5599323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…………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0E9AA04E-2050-4082-902E-37A6F0CB5B8E}"/>
              </a:ext>
            </a:extLst>
          </p:cNvPr>
          <p:cNvSpPr/>
          <p:nvPr/>
        </p:nvSpPr>
        <p:spPr>
          <a:xfrm>
            <a:off x="6749199" y="5950760"/>
            <a:ext cx="2369487" cy="341067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N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7EC12117-4BEB-40BC-B66B-7CBA0AEBD0C2}"/>
              </a:ext>
            </a:extLst>
          </p:cNvPr>
          <p:cNvSpPr/>
          <p:nvPr/>
        </p:nvSpPr>
        <p:spPr>
          <a:xfrm>
            <a:off x="2051583" y="4142073"/>
            <a:ext cx="1281188" cy="387623"/>
          </a:xfrm>
          <a:prstGeom prst="rect">
            <a:avLst/>
          </a:prstGeom>
          <a:noFill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count 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5E23BCEF-CA99-419C-92CA-08E9AB7B78A9}"/>
              </a:ext>
            </a:extLst>
          </p:cNvPr>
          <p:cNvSpPr/>
          <p:nvPr/>
        </p:nvSpPr>
        <p:spPr>
          <a:xfrm>
            <a:off x="3855039" y="4139735"/>
            <a:ext cx="461175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400" dirty="0" err="1">
                <a:solidFill>
                  <a:schemeClr val="tx1"/>
                </a:solidFill>
                <a:latin typeface="+mn-ea"/>
              </a:rPr>
              <a:t>Ver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5A72F046-2A7B-42B7-96C1-DF1EDABE599F}"/>
              </a:ext>
            </a:extLst>
          </p:cNvPr>
          <p:cNvSpPr/>
          <p:nvPr/>
        </p:nvSpPr>
        <p:spPr>
          <a:xfrm>
            <a:off x="4323136" y="4139735"/>
            <a:ext cx="620200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Nonce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59A04FAC-B847-422C-B515-DBFC5FB89DEB}"/>
              </a:ext>
            </a:extLst>
          </p:cNvPr>
          <p:cNvSpPr/>
          <p:nvPr/>
        </p:nvSpPr>
        <p:spPr>
          <a:xfrm>
            <a:off x="4947177" y="4140363"/>
            <a:ext cx="1281188" cy="387623"/>
          </a:xfrm>
          <a:prstGeom prst="rect">
            <a:avLst/>
          </a:prstGeom>
          <a:noFill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count 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D4A663E9-3970-4299-9731-1FEAA132D046}"/>
              </a:ext>
            </a:extLst>
          </p:cNvPr>
          <p:cNvSpPr/>
          <p:nvPr/>
        </p:nvSpPr>
        <p:spPr>
          <a:xfrm>
            <a:off x="6750633" y="4158573"/>
            <a:ext cx="461175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400" dirty="0" err="1">
                <a:solidFill>
                  <a:schemeClr val="tx1"/>
                </a:solidFill>
                <a:latin typeface="+mn-ea"/>
              </a:rPr>
              <a:t>Ver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4727DC66-87E2-4425-A6C5-DA215615EF3A}"/>
              </a:ext>
            </a:extLst>
          </p:cNvPr>
          <p:cNvSpPr/>
          <p:nvPr/>
        </p:nvSpPr>
        <p:spPr>
          <a:xfrm>
            <a:off x="7218730" y="4158573"/>
            <a:ext cx="620200" cy="3896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Nonce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8C9FC178-6871-4FF2-A58D-79EB36FA6233}"/>
              </a:ext>
            </a:extLst>
          </p:cNvPr>
          <p:cNvSpPr/>
          <p:nvPr/>
        </p:nvSpPr>
        <p:spPr>
          <a:xfrm>
            <a:off x="7842771" y="4159201"/>
            <a:ext cx="1281188" cy="387623"/>
          </a:xfrm>
          <a:prstGeom prst="rect">
            <a:avLst/>
          </a:prstGeom>
          <a:noFill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Transaction count 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459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D2DDDD-9DB9-4569-B53C-CBAFDFA13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해시 </a:t>
            </a:r>
            <a:r>
              <a:rPr lang="en-US" altLang="ko-KR" dirty="0"/>
              <a:t>(Hash) </a:t>
            </a:r>
            <a:r>
              <a:rPr lang="ko-KR" altLang="en-US" dirty="0"/>
              <a:t>값 변환 사례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E7A71E8-54ED-4128-9A2E-4B8020CF9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554" y="794684"/>
            <a:ext cx="9641150" cy="450457"/>
          </a:xfrm>
        </p:spPr>
        <p:txBody>
          <a:bodyPr/>
          <a:lstStyle/>
          <a:p>
            <a:r>
              <a:rPr lang="ko-KR" altLang="en-US" dirty="0"/>
              <a:t>비트코인에 사용되는 </a:t>
            </a:r>
            <a:r>
              <a:rPr lang="ko-KR" altLang="en-US" dirty="0" smtClean="0"/>
              <a:t>해시함수 </a:t>
            </a:r>
            <a:r>
              <a:rPr lang="en-US" altLang="ko-KR" dirty="0" smtClean="0"/>
              <a:t>SHA-256  </a:t>
            </a:r>
            <a:r>
              <a:rPr lang="en-US" altLang="ko-KR" dirty="0">
                <a:hlinkClick r:id="rId2"/>
              </a:rPr>
              <a:t>http://www.convertstring.com/ko/Hash/SHA256</a:t>
            </a: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8C7267E-FB80-4E31-AD6E-842B060AF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54" y="4715864"/>
            <a:ext cx="9639300" cy="48577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B7E5A6C-2962-44FC-A769-88A581A2C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29" y="5934765"/>
            <a:ext cx="9734550" cy="4762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302BB50-62CD-424F-9F2B-A9989100ADB8}"/>
              </a:ext>
            </a:extLst>
          </p:cNvPr>
          <p:cNvSpPr txBox="1"/>
          <p:nvPr/>
        </p:nvSpPr>
        <p:spPr>
          <a:xfrm>
            <a:off x="318901" y="5424834"/>
            <a:ext cx="5402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위 문장에서 마지막에 있는 점을 지운 경우의 </a:t>
            </a:r>
            <a:r>
              <a:rPr lang="ko-KR" altLang="en-US" dirty="0" err="1"/>
              <a:t>해시값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554" y="1818303"/>
            <a:ext cx="9467850" cy="17716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302BB50-62CD-424F-9F2B-A9989100ADB8}"/>
              </a:ext>
            </a:extLst>
          </p:cNvPr>
          <p:cNvSpPr txBox="1"/>
          <p:nvPr/>
        </p:nvSpPr>
        <p:spPr>
          <a:xfrm>
            <a:off x="177554" y="3953747"/>
            <a:ext cx="6490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위 </a:t>
            </a:r>
            <a:r>
              <a:rPr lang="ko-KR" altLang="en-US" dirty="0" smtClean="0"/>
              <a:t>문장을 해시함수 </a:t>
            </a:r>
            <a:r>
              <a:rPr lang="en-US" altLang="ko-KR" dirty="0"/>
              <a:t>SHA-256 </a:t>
            </a:r>
            <a:r>
              <a:rPr lang="ko-KR" altLang="en-US" dirty="0" smtClean="0"/>
              <a:t>에 입력하고 얻은 해시함수 </a:t>
            </a:r>
            <a:r>
              <a:rPr lang="ko-KR" altLang="en-US" dirty="0" err="1" smtClean="0"/>
              <a:t>출력값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858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블록체인과</a:t>
            </a:r>
            <a:r>
              <a:rPr lang="en-US" altLang="ko-KR" dirty="0"/>
              <a:t> </a:t>
            </a:r>
            <a:r>
              <a:rPr lang="ko-KR" altLang="en-US" dirty="0"/>
              <a:t>버려지는 블록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3501" y="759173"/>
            <a:ext cx="9712499" cy="1726576"/>
          </a:xfrm>
        </p:spPr>
        <p:txBody>
          <a:bodyPr/>
          <a:lstStyle/>
          <a:p>
            <a:r>
              <a:rPr lang="ko-KR" altLang="en-US" dirty="0"/>
              <a:t>체인으로 연결된 블록 </a:t>
            </a:r>
            <a:r>
              <a:rPr lang="en-US" altLang="ko-KR" dirty="0"/>
              <a:t>= “The Longest chain Wins” Rule</a:t>
            </a:r>
          </a:p>
          <a:p>
            <a:pPr lvl="1"/>
            <a:r>
              <a:rPr lang="ko-KR" altLang="en-US" dirty="0"/>
              <a:t>신규 블록이 생성되면</a:t>
            </a:r>
            <a:r>
              <a:rPr lang="en-US" altLang="ko-KR" dirty="0"/>
              <a:t>, </a:t>
            </a:r>
            <a:r>
              <a:rPr lang="ko-KR" altLang="en-US" dirty="0"/>
              <a:t>전체 네트워크에 공유되고</a:t>
            </a:r>
            <a:r>
              <a:rPr lang="en-US" altLang="ko-KR" dirty="0"/>
              <a:t>, </a:t>
            </a:r>
            <a:r>
              <a:rPr lang="ko-KR" altLang="en-US" dirty="0"/>
              <a:t>분기된 체인 중 가장 긴 체인이 공인된 것으로 인증</a:t>
            </a:r>
            <a:endParaRPr lang="en-US" altLang="ko-KR" dirty="0"/>
          </a:p>
          <a:p>
            <a:pPr lvl="1"/>
            <a:r>
              <a:rPr lang="ko-KR" altLang="en-US" dirty="0"/>
              <a:t>체인이 분기된 후 상대적으로 짧은 체인은 경쟁에서 실패한 체인분기로</a:t>
            </a:r>
            <a:r>
              <a:rPr lang="en-US" altLang="ko-KR" dirty="0"/>
              <a:t> </a:t>
            </a:r>
            <a:r>
              <a:rPr lang="ko-KR" altLang="en-US" dirty="0"/>
              <a:t>폐기</a:t>
            </a:r>
            <a:endParaRPr lang="en-US" altLang="ko-KR" dirty="0"/>
          </a:p>
          <a:p>
            <a:endParaRPr lang="en-US" altLang="ko-KR" dirty="0"/>
          </a:p>
        </p:txBody>
      </p:sp>
      <p:sp>
        <p:nvSpPr>
          <p:cNvPr id="5" name="TextBox 4"/>
          <p:cNvSpPr txBox="1"/>
          <p:nvPr/>
        </p:nvSpPr>
        <p:spPr>
          <a:xfrm>
            <a:off x="9468061" y="6535162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latin typeface="+mn-ea"/>
              </a:rPr>
              <a:t>47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50117" y="832562"/>
            <a:ext cx="2255496" cy="622475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B7A6A98E-6FE9-4956-A674-F265D0D5F05A}"/>
              </a:ext>
            </a:extLst>
          </p:cNvPr>
          <p:cNvSpPr/>
          <p:nvPr/>
        </p:nvSpPr>
        <p:spPr>
          <a:xfrm>
            <a:off x="1161718" y="3995409"/>
            <a:ext cx="2413845" cy="941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최초 블록</a:t>
            </a:r>
            <a:endParaRPr lang="en-US" altLang="ko-KR" dirty="0"/>
          </a:p>
          <a:p>
            <a:r>
              <a:rPr lang="en-US" altLang="ko-KR" dirty="0"/>
              <a:t>(Genesis block)</a:t>
            </a:r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5BB85C4-C625-44BD-AB41-8D9C3F76D9D8}"/>
              </a:ext>
            </a:extLst>
          </p:cNvPr>
          <p:cNvSpPr/>
          <p:nvPr/>
        </p:nvSpPr>
        <p:spPr>
          <a:xfrm>
            <a:off x="5077866" y="2655180"/>
            <a:ext cx="3766097" cy="5380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공인된 블록체인 </a:t>
            </a:r>
            <a:r>
              <a:rPr lang="en-US" altLang="ko-KR" dirty="0"/>
              <a:t>(</a:t>
            </a:r>
            <a:r>
              <a:rPr lang="ko-KR" altLang="en-US" dirty="0"/>
              <a:t>흑색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8CC2BC1-C6FA-47E9-BA7D-141CCB23B3F9}"/>
              </a:ext>
            </a:extLst>
          </p:cNvPr>
          <p:cNvSpPr/>
          <p:nvPr/>
        </p:nvSpPr>
        <p:spPr>
          <a:xfrm>
            <a:off x="3792054" y="5100113"/>
            <a:ext cx="4424708" cy="941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폐기된 블록 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회색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(Orphan/ Stale/ Invalid Block)</a:t>
            </a:r>
            <a:endParaRPr lang="ko-KR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217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E46E42-5850-4F7C-8480-24AA7F142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블록체인</a:t>
            </a:r>
            <a:r>
              <a:rPr lang="ko-KR" altLang="en-US" dirty="0" smtClean="0"/>
              <a:t> 기술 진화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7226B7-3181-4C5C-A564-53D96D0E9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822" y="831151"/>
            <a:ext cx="9443709" cy="711387"/>
          </a:xfrm>
        </p:spPr>
        <p:txBody>
          <a:bodyPr/>
          <a:lstStyle/>
          <a:p>
            <a:r>
              <a:rPr lang="ko-KR" altLang="en-US" dirty="0" smtClean="0"/>
              <a:t>채굴 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PoW</a:t>
            </a:r>
            <a:r>
              <a:rPr lang="en-US" altLang="ko-KR" dirty="0" smtClean="0"/>
              <a:t> </a:t>
            </a:r>
            <a:r>
              <a:rPr lang="ko-KR" altLang="en-US" dirty="0"/>
              <a:t>방식</a:t>
            </a:r>
            <a:r>
              <a:rPr lang="en-US" altLang="ko-KR" dirty="0"/>
              <a:t>. </a:t>
            </a:r>
            <a:r>
              <a:rPr lang="ko-KR" altLang="en-US" dirty="0" smtClean="0"/>
              <a:t>비트코인</a:t>
            </a:r>
            <a:r>
              <a:rPr lang="en-US" altLang="ko-KR" dirty="0" smtClean="0"/>
              <a:t>, </a:t>
            </a:r>
            <a:r>
              <a:rPr lang="ko-KR" altLang="en-US" dirty="0" err="1"/>
              <a:t>이더리움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에서 </a:t>
            </a:r>
            <a:r>
              <a:rPr lang="en-US" altLang="ko-KR" dirty="0" err="1" smtClean="0"/>
              <a:t>PoS</a:t>
            </a:r>
            <a:r>
              <a:rPr lang="ko-KR" altLang="en-US" dirty="0" smtClean="0"/>
              <a:t> 방식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스팀잇</a:t>
            </a:r>
            <a:r>
              <a:rPr lang="en-US" altLang="ko-KR" dirty="0" smtClean="0"/>
              <a:t>, EOS</a:t>
            </a:r>
            <a:r>
              <a:rPr lang="en-US" altLang="ko-KR" dirty="0"/>
              <a:t>. </a:t>
            </a:r>
            <a:r>
              <a:rPr lang="en-US" altLang="ko-KR" dirty="0" err="1" smtClean="0"/>
              <a:t>Cardano</a:t>
            </a:r>
            <a:r>
              <a:rPr lang="en-US" altLang="ko-KR" dirty="0" smtClean="0"/>
              <a:t>)</a:t>
            </a:r>
            <a:r>
              <a:rPr lang="ko-KR" altLang="en-US" dirty="0" smtClean="0"/>
              <a:t>으로 발전 </a:t>
            </a:r>
            <a:endParaRPr lang="en-US" altLang="ko-KR" dirty="0"/>
          </a:p>
          <a:p>
            <a:r>
              <a:rPr lang="ko-KR" altLang="en-US" dirty="0" smtClean="0"/>
              <a:t>대용량 데이터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거래량 증가에 따른 합의알고리즘 개선</a:t>
            </a:r>
            <a:endParaRPr lang="ko-KR" altLang="en-US" dirty="0"/>
          </a:p>
        </p:txBody>
      </p:sp>
      <p:sp>
        <p:nvSpPr>
          <p:cNvPr id="11" name="오른쪽 화살표 18">
            <a:extLst>
              <a:ext uri="{FF2B5EF4-FFF2-40B4-BE49-F238E27FC236}">
                <a16:creationId xmlns:a16="http://schemas.microsoft.com/office/drawing/2014/main" id="{6BFB7F43-6026-443D-99A2-9FB397847CA4}"/>
              </a:ext>
            </a:extLst>
          </p:cNvPr>
          <p:cNvSpPr/>
          <p:nvPr/>
        </p:nvSpPr>
        <p:spPr>
          <a:xfrm>
            <a:off x="386473" y="3904954"/>
            <a:ext cx="8709006" cy="2286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9783F3E-0126-486E-A102-5B01434608A1}"/>
              </a:ext>
            </a:extLst>
          </p:cNvPr>
          <p:cNvSpPr/>
          <p:nvPr/>
        </p:nvSpPr>
        <p:spPr>
          <a:xfrm>
            <a:off x="1985402" y="4312381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2013</a:t>
            </a:r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1764D45-2150-4480-BA44-E919CC3EFF6F}"/>
              </a:ext>
            </a:extLst>
          </p:cNvPr>
          <p:cNvSpPr/>
          <p:nvPr/>
        </p:nvSpPr>
        <p:spPr>
          <a:xfrm>
            <a:off x="3878505" y="4304106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2015</a:t>
            </a:r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9613ED7-269E-4BD2-92C1-55B60DB4B3C1}"/>
              </a:ext>
            </a:extLst>
          </p:cNvPr>
          <p:cNvSpPr/>
          <p:nvPr/>
        </p:nvSpPr>
        <p:spPr>
          <a:xfrm>
            <a:off x="5657370" y="4299627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2017</a:t>
            </a:r>
            <a:endParaRPr lang="ko-KR" altLang="en-US" dirty="0"/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8C39F049-9F98-47CB-8D43-B87089F851A4}"/>
              </a:ext>
            </a:extLst>
          </p:cNvPr>
          <p:cNvCxnSpPr/>
          <p:nvPr/>
        </p:nvCxnSpPr>
        <p:spPr>
          <a:xfrm>
            <a:off x="1342529" y="3905970"/>
            <a:ext cx="0" cy="282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FE7651B7-FAE2-48C9-A698-0ADDC275CE3E}"/>
              </a:ext>
            </a:extLst>
          </p:cNvPr>
          <p:cNvCxnSpPr/>
          <p:nvPr/>
        </p:nvCxnSpPr>
        <p:spPr>
          <a:xfrm>
            <a:off x="1357311" y="3860814"/>
            <a:ext cx="0" cy="282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AF389AF4-3840-4831-8176-E8348979DA8F}"/>
              </a:ext>
            </a:extLst>
          </p:cNvPr>
          <p:cNvCxnSpPr/>
          <p:nvPr/>
        </p:nvCxnSpPr>
        <p:spPr>
          <a:xfrm>
            <a:off x="2296095" y="3849638"/>
            <a:ext cx="0" cy="282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443FDABD-5965-49DC-8675-99F3D99CCC5C}"/>
              </a:ext>
            </a:extLst>
          </p:cNvPr>
          <p:cNvCxnSpPr/>
          <p:nvPr/>
        </p:nvCxnSpPr>
        <p:spPr>
          <a:xfrm>
            <a:off x="3222687" y="3849638"/>
            <a:ext cx="0" cy="282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D6930AE7-4920-4C79-AF66-5717AAAEBE9F}"/>
              </a:ext>
            </a:extLst>
          </p:cNvPr>
          <p:cNvCxnSpPr/>
          <p:nvPr/>
        </p:nvCxnSpPr>
        <p:spPr>
          <a:xfrm>
            <a:off x="4177727" y="3859798"/>
            <a:ext cx="0" cy="2987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C33D4481-3EB1-4230-B4F4-7ADCFF23ADC4}"/>
              </a:ext>
            </a:extLst>
          </p:cNvPr>
          <p:cNvCxnSpPr/>
          <p:nvPr/>
        </p:nvCxnSpPr>
        <p:spPr>
          <a:xfrm>
            <a:off x="5087047" y="3864878"/>
            <a:ext cx="0" cy="282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93425689-200D-444E-AB9C-7488C4D1667E}"/>
              </a:ext>
            </a:extLst>
          </p:cNvPr>
          <p:cNvCxnSpPr/>
          <p:nvPr/>
        </p:nvCxnSpPr>
        <p:spPr>
          <a:xfrm>
            <a:off x="5970967" y="3870974"/>
            <a:ext cx="0" cy="282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C244BFAE-1C5F-4D41-9B99-AE83319DA532}"/>
              </a:ext>
            </a:extLst>
          </p:cNvPr>
          <p:cNvCxnSpPr/>
          <p:nvPr/>
        </p:nvCxnSpPr>
        <p:spPr>
          <a:xfrm>
            <a:off x="489089" y="3885198"/>
            <a:ext cx="0" cy="282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157984D3-D13F-47F2-8C5A-C0E858DBCF29}"/>
              </a:ext>
            </a:extLst>
          </p:cNvPr>
          <p:cNvCxnSpPr/>
          <p:nvPr/>
        </p:nvCxnSpPr>
        <p:spPr>
          <a:xfrm>
            <a:off x="6944339" y="3849638"/>
            <a:ext cx="0" cy="282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05F3A4A4-FB30-4078-B912-A81661426BC4}"/>
              </a:ext>
            </a:extLst>
          </p:cNvPr>
          <p:cNvCxnSpPr/>
          <p:nvPr/>
        </p:nvCxnSpPr>
        <p:spPr>
          <a:xfrm>
            <a:off x="7877027" y="3849638"/>
            <a:ext cx="0" cy="282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5709027-E5BE-4D07-9BC7-04411314DCC1}"/>
              </a:ext>
            </a:extLst>
          </p:cNvPr>
          <p:cNvSpPr/>
          <p:nvPr/>
        </p:nvSpPr>
        <p:spPr>
          <a:xfrm>
            <a:off x="162717" y="4288928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2009</a:t>
            </a:r>
            <a:endParaRPr lang="ko-KR" altLang="en-US" dirty="0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7563AEA6-4A1C-4BE1-BD10-CEDE60F921CB}"/>
              </a:ext>
            </a:extLst>
          </p:cNvPr>
          <p:cNvSpPr/>
          <p:nvPr/>
        </p:nvSpPr>
        <p:spPr>
          <a:xfrm>
            <a:off x="1010147" y="4304106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/>
              <a:t>2010</a:t>
            </a:r>
            <a:endParaRPr lang="ko-KR" altLang="en-US" dirty="0"/>
          </a:p>
        </p:txBody>
      </p:sp>
      <p:pic>
        <p:nvPicPr>
          <p:cNvPr id="7" name="Picture 4" descr="https://www.ethereum.org/images/logos/ETHEREUM-ICON_Black.png">
            <a:extLst>
              <a:ext uri="{FF2B5EF4-FFF2-40B4-BE49-F238E27FC236}">
                <a16:creationId xmlns:a16="http://schemas.microsoft.com/office/drawing/2014/main" id="{89D88696-490D-425E-9DF7-A946354A6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236" y="3144009"/>
            <a:ext cx="699634" cy="69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30C2330-6769-4FF1-98A3-573ECB4A1B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735" y="3249801"/>
            <a:ext cx="591976" cy="610361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3A29F773-FF8C-4481-AF54-018D35CDD7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947" y="2427004"/>
            <a:ext cx="601723" cy="597643"/>
          </a:xfrm>
          <a:prstGeom prst="rect">
            <a:avLst/>
          </a:prstGeom>
        </p:spPr>
      </p:pic>
      <p:pic>
        <p:nvPicPr>
          <p:cNvPr id="32" name="Picture 2" descr="Image result for ripple">
            <a:extLst>
              <a:ext uri="{FF2B5EF4-FFF2-40B4-BE49-F238E27FC236}">
                <a16:creationId xmlns:a16="http://schemas.microsoft.com/office/drawing/2014/main" id="{93415E25-292F-4F83-A34A-F9FB19FA9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825" y="3280435"/>
            <a:ext cx="514813" cy="511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8F0BCAB2-2565-4135-B36B-C836948816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5912" y="2425335"/>
            <a:ext cx="657297" cy="593491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195731AC-4759-4313-A94B-2939556526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07189" y="1715750"/>
            <a:ext cx="799133" cy="4928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8DC53BC-0224-421A-A892-C7A0D2DBF0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08730" y="3252094"/>
            <a:ext cx="644941" cy="577145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3F1E78B6-2CD1-4F97-8B11-0BC682AD16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30485" y="3153561"/>
            <a:ext cx="498073" cy="68496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A108834F-597C-4F3A-811D-6152C4976F30}"/>
              </a:ext>
            </a:extLst>
          </p:cNvPr>
          <p:cNvSpPr txBox="1"/>
          <p:nvPr/>
        </p:nvSpPr>
        <p:spPr>
          <a:xfrm rot="20308481">
            <a:off x="872180" y="2994674"/>
            <a:ext cx="5810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latin typeface="+mn-ea"/>
              </a:rPr>
              <a:t>PoW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5029304-2988-49BE-BF72-6EE778F3D78A}"/>
              </a:ext>
            </a:extLst>
          </p:cNvPr>
          <p:cNvSpPr txBox="1"/>
          <p:nvPr/>
        </p:nvSpPr>
        <p:spPr>
          <a:xfrm rot="20308481">
            <a:off x="3743113" y="2274947"/>
            <a:ext cx="5810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latin typeface="+mn-ea"/>
              </a:rPr>
              <a:t>PoW</a:t>
            </a:r>
            <a:endParaRPr lang="ko-KR" altLang="en-US" sz="1400" b="1" dirty="0">
              <a:latin typeface="+mn-ea"/>
            </a:endParaRPr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C23FD380-9E90-41B6-96E7-8746776693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6639" y="2440937"/>
            <a:ext cx="585625" cy="56947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F51F1C76-2A58-4173-A512-F44ABA0426FA}"/>
              </a:ext>
            </a:extLst>
          </p:cNvPr>
          <p:cNvSpPr txBox="1"/>
          <p:nvPr/>
        </p:nvSpPr>
        <p:spPr>
          <a:xfrm rot="20308481">
            <a:off x="3642147" y="3042117"/>
            <a:ext cx="5810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latin typeface="+mn-ea"/>
              </a:rPr>
              <a:t>PoW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1606685" y="3914265"/>
            <a:ext cx="462913" cy="2178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3" name="그룹 52"/>
          <p:cNvGrpSpPr/>
          <p:nvPr/>
        </p:nvGrpSpPr>
        <p:grpSpPr>
          <a:xfrm>
            <a:off x="1801001" y="3801373"/>
            <a:ext cx="121840" cy="442213"/>
            <a:chOff x="2731856" y="1998134"/>
            <a:chExt cx="270691" cy="569802"/>
          </a:xfrm>
          <a:solidFill>
            <a:schemeClr val="bg1"/>
          </a:solidFill>
        </p:grpSpPr>
        <p:sp>
          <p:nvSpPr>
            <p:cNvPr id="50" name="자유형 49"/>
            <p:cNvSpPr/>
            <p:nvPr/>
          </p:nvSpPr>
          <p:spPr>
            <a:xfrm>
              <a:off x="2731856" y="1998134"/>
              <a:ext cx="97440" cy="563385"/>
            </a:xfrm>
            <a:custGeom>
              <a:avLst/>
              <a:gdLst>
                <a:gd name="connsiteX0" fmla="*/ 101655 w 612244"/>
                <a:gd name="connsiteY0" fmla="*/ 0 h 1917857"/>
                <a:gd name="connsiteX1" fmla="*/ 553211 w 612244"/>
                <a:gd name="connsiteY1" fmla="*/ 654756 h 1917857"/>
                <a:gd name="connsiteX2" fmla="*/ 55 w 612244"/>
                <a:gd name="connsiteY2" fmla="*/ 1185334 h 1917857"/>
                <a:gd name="connsiteX3" fmla="*/ 519344 w 612244"/>
                <a:gd name="connsiteY3" fmla="*/ 1817511 h 1917857"/>
                <a:gd name="connsiteX4" fmla="*/ 609655 w 612244"/>
                <a:gd name="connsiteY4" fmla="*/ 1907823 h 1917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2244" h="1917857">
                  <a:moveTo>
                    <a:pt x="101655" y="0"/>
                  </a:moveTo>
                  <a:cubicBezTo>
                    <a:pt x="335899" y="228600"/>
                    <a:pt x="570144" y="457200"/>
                    <a:pt x="553211" y="654756"/>
                  </a:cubicBezTo>
                  <a:cubicBezTo>
                    <a:pt x="536278" y="852312"/>
                    <a:pt x="5699" y="991542"/>
                    <a:pt x="55" y="1185334"/>
                  </a:cubicBezTo>
                  <a:cubicBezTo>
                    <a:pt x="-5589" y="1379126"/>
                    <a:pt x="417744" y="1697096"/>
                    <a:pt x="519344" y="1817511"/>
                  </a:cubicBezTo>
                  <a:cubicBezTo>
                    <a:pt x="620944" y="1937926"/>
                    <a:pt x="615299" y="1922874"/>
                    <a:pt x="609655" y="1907823"/>
                  </a:cubicBez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자유형 50"/>
            <p:cNvSpPr/>
            <p:nvPr/>
          </p:nvSpPr>
          <p:spPr>
            <a:xfrm>
              <a:off x="2905107" y="2004551"/>
              <a:ext cx="97440" cy="563385"/>
            </a:xfrm>
            <a:custGeom>
              <a:avLst/>
              <a:gdLst>
                <a:gd name="connsiteX0" fmla="*/ 101655 w 612244"/>
                <a:gd name="connsiteY0" fmla="*/ 0 h 1917857"/>
                <a:gd name="connsiteX1" fmla="*/ 553211 w 612244"/>
                <a:gd name="connsiteY1" fmla="*/ 654756 h 1917857"/>
                <a:gd name="connsiteX2" fmla="*/ 55 w 612244"/>
                <a:gd name="connsiteY2" fmla="*/ 1185334 h 1917857"/>
                <a:gd name="connsiteX3" fmla="*/ 519344 w 612244"/>
                <a:gd name="connsiteY3" fmla="*/ 1817511 h 1917857"/>
                <a:gd name="connsiteX4" fmla="*/ 609655 w 612244"/>
                <a:gd name="connsiteY4" fmla="*/ 1907823 h 1917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2244" h="1917857">
                  <a:moveTo>
                    <a:pt x="101655" y="0"/>
                  </a:moveTo>
                  <a:cubicBezTo>
                    <a:pt x="335899" y="228600"/>
                    <a:pt x="570144" y="457200"/>
                    <a:pt x="553211" y="654756"/>
                  </a:cubicBezTo>
                  <a:cubicBezTo>
                    <a:pt x="536278" y="852312"/>
                    <a:pt x="5699" y="991542"/>
                    <a:pt x="55" y="1185334"/>
                  </a:cubicBezTo>
                  <a:cubicBezTo>
                    <a:pt x="-5589" y="1379126"/>
                    <a:pt x="417744" y="1697096"/>
                    <a:pt x="519344" y="1817511"/>
                  </a:cubicBezTo>
                  <a:cubicBezTo>
                    <a:pt x="620944" y="1937926"/>
                    <a:pt x="615299" y="1922874"/>
                    <a:pt x="609655" y="1907823"/>
                  </a:cubicBez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E9613ED7-269E-4BD2-92C1-55B60DB4B3C1}"/>
              </a:ext>
            </a:extLst>
          </p:cNvPr>
          <p:cNvSpPr/>
          <p:nvPr/>
        </p:nvSpPr>
        <p:spPr>
          <a:xfrm>
            <a:off x="7598009" y="4293404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/>
              <a:t>2019</a:t>
            </a:r>
            <a:endParaRPr lang="ko-KR" altLang="en-US" dirty="0"/>
          </a:p>
        </p:txBody>
      </p:sp>
      <p:pic>
        <p:nvPicPr>
          <p:cNvPr id="56" name="그림 5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25253" y="3223140"/>
            <a:ext cx="456609" cy="581808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15029304-2988-49BE-BF72-6EE778F3D78A}"/>
              </a:ext>
            </a:extLst>
          </p:cNvPr>
          <p:cNvSpPr txBox="1"/>
          <p:nvPr/>
        </p:nvSpPr>
        <p:spPr>
          <a:xfrm rot="20308481">
            <a:off x="4701422" y="2945071"/>
            <a:ext cx="5009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err="1" smtClean="0">
                <a:latin typeface="+mn-ea"/>
              </a:rPr>
              <a:t>PoS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5029304-2988-49BE-BF72-6EE778F3D78A}"/>
              </a:ext>
            </a:extLst>
          </p:cNvPr>
          <p:cNvSpPr txBox="1"/>
          <p:nvPr/>
        </p:nvSpPr>
        <p:spPr>
          <a:xfrm rot="20308481">
            <a:off x="6627834" y="2295828"/>
            <a:ext cx="5009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err="1" smtClean="0">
                <a:latin typeface="+mn-ea"/>
              </a:rPr>
              <a:t>PoS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5029304-2988-49BE-BF72-6EE778F3D78A}"/>
              </a:ext>
            </a:extLst>
          </p:cNvPr>
          <p:cNvSpPr txBox="1"/>
          <p:nvPr/>
        </p:nvSpPr>
        <p:spPr>
          <a:xfrm rot="20308481">
            <a:off x="6472743" y="3036233"/>
            <a:ext cx="6355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latin typeface="+mn-ea"/>
              </a:rPr>
              <a:t>D</a:t>
            </a:r>
            <a:r>
              <a:rPr lang="en-US" altLang="ko-KR" sz="1400" b="1" dirty="0" err="1" smtClean="0">
                <a:latin typeface="+mn-ea"/>
              </a:rPr>
              <a:t>PoS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5029304-2988-49BE-BF72-6EE778F3D78A}"/>
              </a:ext>
            </a:extLst>
          </p:cNvPr>
          <p:cNvSpPr txBox="1"/>
          <p:nvPr/>
        </p:nvSpPr>
        <p:spPr>
          <a:xfrm rot="20308481">
            <a:off x="5560512" y="2941795"/>
            <a:ext cx="6355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latin typeface="+mn-ea"/>
              </a:rPr>
              <a:t>D</a:t>
            </a:r>
            <a:r>
              <a:rPr lang="en-US" altLang="ko-KR" sz="1400" b="1" dirty="0" err="1" smtClean="0">
                <a:latin typeface="+mn-ea"/>
              </a:rPr>
              <a:t>PoS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75184" y="4877635"/>
            <a:ext cx="1005403" cy="33855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600" dirty="0" err="1" smtClean="0">
                <a:latin typeface="+mn-ea"/>
              </a:rPr>
              <a:t>코인전송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281334" y="4874895"/>
            <a:ext cx="1005403" cy="33855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해외송금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072463" y="4884730"/>
            <a:ext cx="1248355" cy="33855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latin typeface="+mn-ea"/>
              </a:rPr>
              <a:t>Stable Coin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989902" y="4881990"/>
            <a:ext cx="1415772" cy="33855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defRPr sz="1600">
                <a:solidFill>
                  <a:schemeClr val="bg1"/>
                </a:solidFill>
                <a:latin typeface="+mn-ea"/>
              </a:defRPr>
            </a:lvl1pPr>
          </a:lstStyle>
          <a:p>
            <a:r>
              <a:rPr lang="ko-KR" altLang="en-US" dirty="0"/>
              <a:t>합의알고리즘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65342" y="5369363"/>
            <a:ext cx="1419448" cy="33855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 smtClean="0">
                <a:solidFill>
                  <a:schemeClr val="bg1"/>
                </a:solidFill>
                <a:latin typeface="+mn-ea"/>
              </a:rPr>
              <a:t>스마트계약</a:t>
            </a:r>
            <a:endParaRPr lang="ko-KR" altLang="en-US" sz="1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972627" y="5846227"/>
            <a:ext cx="1415772" cy="33855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거래속도향상</a:t>
            </a:r>
            <a:endParaRPr lang="en-US" altLang="ko-KR" sz="1600" dirty="0" smtClean="0">
              <a:latin typeface="+mn-ea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006201" y="5369363"/>
            <a:ext cx="1210588" cy="33855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600" dirty="0" err="1" smtClean="0">
                <a:latin typeface="+mn-ea"/>
              </a:rPr>
              <a:t>컨텐츠보상</a:t>
            </a:r>
            <a:endParaRPr lang="ko-KR" altLang="en-US" sz="1600" dirty="0">
              <a:latin typeface="+mn-ea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7936900" y="6230614"/>
            <a:ext cx="307912" cy="24139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8250752" y="622309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>
                <a:latin typeface="+mn-ea"/>
              </a:rPr>
              <a:t>주요기술</a:t>
            </a:r>
            <a:endParaRPr lang="ko-KR" altLang="en-US" sz="1400" dirty="0">
              <a:latin typeface="+mn-ea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9199268" y="3494206"/>
            <a:ext cx="5389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dirty="0">
                <a:latin typeface="+mn-ea"/>
              </a:rPr>
              <a:t>?</a:t>
            </a:r>
            <a:endParaRPr lang="ko-KR" altLang="en-US" sz="6000" dirty="0">
              <a:latin typeface="+mn-ea"/>
            </a:endParaRPr>
          </a:p>
        </p:txBody>
      </p:sp>
      <p:sp>
        <p:nvSpPr>
          <p:cNvPr id="74" name="구름 모양 설명선 73"/>
          <p:cNvSpPr/>
          <p:nvPr/>
        </p:nvSpPr>
        <p:spPr>
          <a:xfrm>
            <a:off x="7858567" y="2445729"/>
            <a:ext cx="1966964" cy="909798"/>
          </a:xfrm>
          <a:prstGeom prst="cloudCallout">
            <a:avLst>
              <a:gd name="adj1" fmla="val 25119"/>
              <a:gd name="adj2" fmla="val 75216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8004517" y="2539855"/>
            <a:ext cx="19014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대용량 데이터</a:t>
            </a:r>
            <a:endParaRPr lang="en-US" altLang="ko-KR" dirty="0" smtClean="0"/>
          </a:p>
          <a:p>
            <a:r>
              <a:rPr lang="ko-KR" altLang="en-US" dirty="0" smtClean="0"/>
              <a:t>합의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저장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전송</a:t>
            </a:r>
            <a:r>
              <a:rPr lang="en-US" altLang="ko-KR" dirty="0" smtClean="0"/>
              <a:t> </a:t>
            </a:r>
            <a:endParaRPr lang="en-US" altLang="ko-KR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09536" y="1830496"/>
            <a:ext cx="929410" cy="3068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111" y="4049893"/>
            <a:ext cx="6992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66FF"/>
                </a:solidFill>
              </a:rPr>
              <a:t>1</a:t>
            </a:r>
            <a:r>
              <a:rPr lang="ko-KR" altLang="en-US" sz="1600" b="1" dirty="0" smtClean="0">
                <a:solidFill>
                  <a:srgbClr val="0066FF"/>
                </a:solidFill>
              </a:rPr>
              <a:t>세대</a:t>
            </a:r>
            <a:endParaRPr lang="ko-KR" altLang="en-US" sz="1600" b="1" dirty="0">
              <a:solidFill>
                <a:srgbClr val="0066FF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179275" y="4053608"/>
            <a:ext cx="6992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66FF"/>
                </a:solidFill>
              </a:rPr>
              <a:t>2</a:t>
            </a:r>
            <a:r>
              <a:rPr lang="ko-KR" altLang="en-US" sz="1600" b="1" dirty="0" smtClean="0">
                <a:solidFill>
                  <a:srgbClr val="0066FF"/>
                </a:solidFill>
              </a:rPr>
              <a:t>세대</a:t>
            </a:r>
            <a:endParaRPr lang="ko-KR" altLang="en-US" sz="1600" b="1" dirty="0">
              <a:solidFill>
                <a:srgbClr val="0066FF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964130" y="4049203"/>
            <a:ext cx="6992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66FF"/>
                </a:solidFill>
              </a:rPr>
              <a:t>3</a:t>
            </a:r>
            <a:r>
              <a:rPr lang="ko-KR" altLang="en-US" sz="1600" b="1" dirty="0" smtClean="0">
                <a:solidFill>
                  <a:srgbClr val="0066FF"/>
                </a:solidFill>
              </a:rPr>
              <a:t>세대</a:t>
            </a:r>
            <a:endParaRPr lang="ko-KR" altLang="en-US" sz="1600" b="1" dirty="0">
              <a:solidFill>
                <a:srgbClr val="0066FF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069018" y="5876433"/>
            <a:ext cx="1415772" cy="33855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프라이빗체인</a:t>
            </a:r>
            <a:endParaRPr lang="en-US" altLang="ko-KR" sz="1600" dirty="0" smtClean="0">
              <a:latin typeface="+mn-ea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80104" y="1663266"/>
            <a:ext cx="657225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36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블록체인의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특징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퍼블릭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블록체인</a:t>
            </a:r>
            <a:r>
              <a:rPr lang="ko-KR" altLang="en-US" dirty="0" smtClean="0"/>
              <a:t> </a:t>
            </a:r>
            <a:r>
              <a:rPr lang="en-US" altLang="ko-KR" dirty="0" smtClean="0"/>
              <a:t>vs. </a:t>
            </a:r>
            <a:r>
              <a:rPr lang="ko-KR" altLang="en-US" dirty="0" err="1" smtClean="0"/>
              <a:t>프라이빗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토큰이코노미 채택 여부 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341291" y="1744942"/>
            <a:ext cx="7578090" cy="43059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47489" y="3697851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/>
              <a:t>범용성</a:t>
            </a:r>
            <a:endParaRPr lang="ko-KR" altLang="en-US" sz="2000" dirty="0"/>
          </a:p>
        </p:txBody>
      </p:sp>
      <p:cxnSp>
        <p:nvCxnSpPr>
          <p:cNvPr id="7" name="직선 연결선 6"/>
          <p:cNvCxnSpPr/>
          <p:nvPr/>
        </p:nvCxnSpPr>
        <p:spPr>
          <a:xfrm>
            <a:off x="1319790" y="4097627"/>
            <a:ext cx="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>
            <a:stCxn id="4" idx="3"/>
            <a:endCxn id="4" idx="1"/>
          </p:cNvCxnSpPr>
          <p:nvPr/>
        </p:nvCxnSpPr>
        <p:spPr>
          <a:xfrm flipH="1">
            <a:off x="1341291" y="3897906"/>
            <a:ext cx="75780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>
            <a:stCxn id="4" idx="2"/>
            <a:endCxn id="4" idx="0"/>
          </p:cNvCxnSpPr>
          <p:nvPr/>
        </p:nvCxnSpPr>
        <p:spPr>
          <a:xfrm flipV="1">
            <a:off x="5130336" y="1744942"/>
            <a:ext cx="0" cy="43059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715549" y="6248376"/>
            <a:ext cx="10253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/>
              <a:t>개방성</a:t>
            </a:r>
            <a:endParaRPr lang="ko-KR" altLang="en-US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8006184" y="6130892"/>
            <a:ext cx="9441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+mn-ea"/>
              </a:rPr>
              <a:t>Public</a:t>
            </a:r>
            <a:endParaRPr lang="ko-KR" altLang="en-US" sz="1600" dirty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79077" y="6139740"/>
            <a:ext cx="9441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+mn-ea"/>
              </a:rPr>
              <a:t>Private</a:t>
            </a:r>
            <a:endParaRPr lang="ko-KR" altLang="en-US" sz="1600" dirty="0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1414" y="1793805"/>
            <a:ext cx="77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일반</a:t>
            </a:r>
            <a:endParaRPr lang="ko-KR" altLang="en-US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714504" y="5619875"/>
            <a:ext cx="7073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특정</a:t>
            </a:r>
            <a:endParaRPr lang="ko-KR" altLang="en-US" sz="1600" dirty="0"/>
          </a:p>
        </p:txBody>
      </p:sp>
      <p:pic>
        <p:nvPicPr>
          <p:cNvPr id="22" name="Picture 4" descr="https://www.ethereum.org/images/logos/ETHEREUM-ICON_Black.png">
            <a:extLst>
              <a:ext uri="{FF2B5EF4-FFF2-40B4-BE49-F238E27FC236}">
                <a16:creationId xmlns:a16="http://schemas.microsoft.com/office/drawing/2014/main" id="{89D88696-490D-425E-9DF7-A946354A6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56" y="2865100"/>
            <a:ext cx="1029645" cy="102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0A9F7E5F-45A6-42CF-AD10-F00338F0E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7663" y="1793805"/>
            <a:ext cx="673243" cy="1033923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C30C2330-6769-4FF1-98A3-573ECB4A1B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7861" y="5106110"/>
            <a:ext cx="755842" cy="779316"/>
          </a:xfrm>
          <a:prstGeom prst="rect">
            <a:avLst/>
          </a:prstGeom>
        </p:spPr>
      </p:pic>
      <p:pic>
        <p:nvPicPr>
          <p:cNvPr id="25" name="Picture 2" descr="Image result for ripple">
            <a:extLst>
              <a:ext uri="{FF2B5EF4-FFF2-40B4-BE49-F238E27FC236}">
                <a16:creationId xmlns:a16="http://schemas.microsoft.com/office/drawing/2014/main" id="{93415E25-292F-4F83-A34A-F9FB19FA9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517" y="4161310"/>
            <a:ext cx="735919" cy="73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D8DC53BC-0224-421A-A892-C7A0D2DBF0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6898" y="3980982"/>
            <a:ext cx="834127" cy="746444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3603BE0E-8ED6-407A-9A92-0BCDCA89A2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3825" y="5044184"/>
            <a:ext cx="742499" cy="935511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4DC75FE4-38E0-4C34-8DF2-58FBD182E9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90658" y="4048186"/>
            <a:ext cx="610248" cy="572981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C23FD380-9E90-41B6-96E7-8746776693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7049" y="5102174"/>
            <a:ext cx="757412" cy="736518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74224" y="2497695"/>
            <a:ext cx="792317" cy="71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567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블록체인과 스마트 계약 </a:t>
            </a:r>
            <a:r>
              <a:rPr lang="en-US" altLang="ko-KR" dirty="0"/>
              <a:t>(Smart Contract)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8" y="763695"/>
            <a:ext cx="9605962" cy="1681331"/>
          </a:xfrm>
        </p:spPr>
        <p:txBody>
          <a:bodyPr/>
          <a:lstStyle/>
          <a:p>
            <a:r>
              <a:rPr lang="en-US" altLang="ko-KR" dirty="0" smtClean="0"/>
              <a:t>Smart contract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“Self-Enforcing Program</a:t>
            </a:r>
            <a:r>
              <a:rPr lang="en-US" altLang="ko-KR" dirty="0"/>
              <a:t>” </a:t>
            </a:r>
            <a:r>
              <a:rPr lang="en-US" altLang="ko-KR" dirty="0" smtClean="0"/>
              <a:t>(Nick Szabo, 1994)</a:t>
            </a:r>
          </a:p>
          <a:p>
            <a:pPr lvl="1"/>
            <a:r>
              <a:rPr lang="ko-KR" altLang="en-US" dirty="0" smtClean="0"/>
              <a:t>제 </a:t>
            </a:r>
            <a:r>
              <a:rPr lang="en-US" altLang="ko-KR" dirty="0" smtClean="0"/>
              <a:t>3</a:t>
            </a:r>
            <a:r>
              <a:rPr lang="ko-KR" altLang="en-US" dirty="0" smtClean="0"/>
              <a:t>자</a:t>
            </a:r>
            <a:r>
              <a:rPr lang="en-US" altLang="ko-KR" dirty="0" smtClean="0"/>
              <a:t>(</a:t>
            </a:r>
            <a:r>
              <a:rPr lang="ko-KR" altLang="en-US" dirty="0" smtClean="0"/>
              <a:t>중개자</a:t>
            </a:r>
            <a:r>
              <a:rPr lang="en-US" altLang="ko-KR" dirty="0" smtClean="0"/>
              <a:t>)</a:t>
            </a:r>
            <a:r>
              <a:rPr lang="ko-KR" altLang="en-US" dirty="0" smtClean="0"/>
              <a:t> 개입 없이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사전 설정된 </a:t>
            </a:r>
            <a:r>
              <a:rPr lang="ko-KR" altLang="en-US" dirty="0"/>
              <a:t>계약조건이 만족되면  </a:t>
            </a:r>
            <a:r>
              <a:rPr lang="ko-KR" altLang="en-US" dirty="0" smtClean="0"/>
              <a:t>계약이 자동 체결</a:t>
            </a:r>
            <a:endParaRPr lang="en-US" altLang="ko-KR" dirty="0" smtClean="0"/>
          </a:p>
          <a:p>
            <a:pPr lvl="2"/>
            <a:endParaRPr lang="en-US" altLang="ko-KR" dirty="0"/>
          </a:p>
          <a:p>
            <a:r>
              <a:rPr lang="ko-KR" altLang="en-US" dirty="0"/>
              <a:t>블록체인에 대한 신뢰와 정교한 계약 설계 </a:t>
            </a:r>
            <a:r>
              <a:rPr lang="en-US" altLang="ko-KR" dirty="0"/>
              <a:t>(</a:t>
            </a:r>
            <a:r>
              <a:rPr lang="ko-KR" altLang="en-US" dirty="0"/>
              <a:t>거래 대상</a:t>
            </a:r>
            <a:r>
              <a:rPr lang="en-US" altLang="ko-KR" dirty="0"/>
              <a:t>,</a:t>
            </a:r>
            <a:r>
              <a:rPr lang="ko-KR" altLang="en-US" dirty="0"/>
              <a:t> 권한이양</a:t>
            </a:r>
            <a:r>
              <a:rPr lang="en-US" altLang="ko-KR" dirty="0"/>
              <a:t> </a:t>
            </a:r>
            <a:r>
              <a:rPr lang="ko-KR" altLang="en-US" dirty="0"/>
              <a:t>시기</a:t>
            </a:r>
            <a:r>
              <a:rPr lang="en-US" altLang="ko-KR" dirty="0"/>
              <a:t>/</a:t>
            </a:r>
            <a:r>
              <a:rPr lang="ko-KR" altLang="en-US" dirty="0"/>
              <a:t>방법</a:t>
            </a:r>
            <a:r>
              <a:rPr lang="en-US" altLang="ko-KR" dirty="0"/>
              <a:t>, </a:t>
            </a:r>
            <a:r>
              <a:rPr lang="ko-KR" altLang="en-US" dirty="0"/>
              <a:t>지불방법</a:t>
            </a:r>
            <a:r>
              <a:rPr lang="en-US" altLang="ko-KR" dirty="0"/>
              <a:t>)</a:t>
            </a:r>
            <a:r>
              <a:rPr lang="ko-KR" altLang="en-US" dirty="0"/>
              <a:t> 필요</a:t>
            </a:r>
            <a:endParaRPr lang="en-US" altLang="ko-KR" dirty="0"/>
          </a:p>
          <a:p>
            <a:pPr lvl="1"/>
            <a:r>
              <a:rPr lang="ko-KR" altLang="en-US" dirty="0" smtClean="0"/>
              <a:t>계약조건 미 이행 </a:t>
            </a:r>
            <a:r>
              <a:rPr lang="en-US" altLang="ko-KR" dirty="0" smtClean="0"/>
              <a:t>(</a:t>
            </a:r>
            <a:r>
              <a:rPr lang="ko-KR" altLang="en-US" dirty="0" smtClean="0"/>
              <a:t>할부금 미납</a:t>
            </a:r>
            <a:r>
              <a:rPr lang="en-US" altLang="ko-KR" dirty="0"/>
              <a:t> </a:t>
            </a:r>
            <a:r>
              <a:rPr lang="ko-KR" altLang="en-US" dirty="0" smtClean="0"/>
              <a:t>등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다양한 수단 </a:t>
            </a:r>
            <a:r>
              <a:rPr lang="en-US" altLang="ko-KR" dirty="0" smtClean="0"/>
              <a:t>(Escrow, </a:t>
            </a:r>
            <a:r>
              <a:rPr lang="en-US" altLang="ko-KR" dirty="0" err="1" smtClean="0"/>
              <a:t>IoT</a:t>
            </a:r>
            <a:r>
              <a:rPr lang="en-US" altLang="ko-KR" dirty="0" smtClean="0"/>
              <a:t> </a:t>
            </a:r>
            <a:r>
              <a:rPr lang="ko-KR" altLang="en-US" dirty="0" smtClean="0"/>
              <a:t>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통한 계약 이행 정지</a:t>
            </a:r>
            <a:endParaRPr lang="ko-KR" altLang="en-US" dirty="0"/>
          </a:p>
          <a:p>
            <a:pPr lvl="2"/>
            <a:endParaRPr lang="en-US" altLang="ko-KR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6FC73D1-BA12-482C-B75E-82FBC17DE61F}"/>
              </a:ext>
            </a:extLst>
          </p:cNvPr>
          <p:cNvSpPr/>
          <p:nvPr/>
        </p:nvSpPr>
        <p:spPr>
          <a:xfrm>
            <a:off x="685799" y="3750114"/>
            <a:ext cx="89452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A94D1A6-B87E-4BF6-8A49-8D6EAB99D141}"/>
              </a:ext>
            </a:extLst>
          </p:cNvPr>
          <p:cNvSpPr/>
          <p:nvPr/>
        </p:nvSpPr>
        <p:spPr>
          <a:xfrm>
            <a:off x="2186607" y="3259595"/>
            <a:ext cx="1123122" cy="4886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</a:rPr>
              <a:t>구매자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51E01BF-3718-4DD3-8EE9-1A816EE4B45C}"/>
              </a:ext>
            </a:extLst>
          </p:cNvPr>
          <p:cNvSpPr/>
          <p:nvPr/>
        </p:nvSpPr>
        <p:spPr>
          <a:xfrm>
            <a:off x="2266122" y="5737751"/>
            <a:ext cx="993912" cy="4886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</a:rPr>
              <a:t>판매자</a:t>
            </a: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C364355E-AB9A-4F7E-B24F-37AF2066D9EC}"/>
              </a:ext>
            </a:extLst>
          </p:cNvPr>
          <p:cNvSpPr/>
          <p:nvPr/>
        </p:nvSpPr>
        <p:spPr>
          <a:xfrm>
            <a:off x="1232449" y="4498673"/>
            <a:ext cx="1431235" cy="6858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/>
              <a:t>중개인</a:t>
            </a: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15A22D2F-1D80-44C0-8F12-0AAF307F9BF1}"/>
              </a:ext>
            </a:extLst>
          </p:cNvPr>
          <p:cNvSpPr/>
          <p:nvPr/>
        </p:nvSpPr>
        <p:spPr>
          <a:xfrm>
            <a:off x="2812772" y="4498673"/>
            <a:ext cx="1431235" cy="6858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/>
              <a:t>금융사</a:t>
            </a:r>
            <a:endParaRPr lang="ko-KR" altLang="en-US" sz="2000" dirty="0"/>
          </a:p>
        </p:txBody>
      </p:sp>
      <p:cxnSp>
        <p:nvCxnSpPr>
          <p:cNvPr id="12" name="연결선: 꺾임 11">
            <a:extLst>
              <a:ext uri="{FF2B5EF4-FFF2-40B4-BE49-F238E27FC236}">
                <a16:creationId xmlns:a16="http://schemas.microsoft.com/office/drawing/2014/main" id="{A816C2BA-024E-4953-B1BE-3C135C0EC432}"/>
              </a:ext>
            </a:extLst>
          </p:cNvPr>
          <p:cNvCxnSpPr>
            <a:cxnSpLocks/>
            <a:stCxn id="7" idx="1"/>
            <a:endCxn id="8" idx="4"/>
          </p:cNvCxnSpPr>
          <p:nvPr/>
        </p:nvCxnSpPr>
        <p:spPr>
          <a:xfrm rot="10800000">
            <a:off x="1948068" y="5184473"/>
            <a:ext cx="318055" cy="797618"/>
          </a:xfrm>
          <a:prstGeom prst="bentConnector2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연결선: 꺾임 13">
            <a:extLst>
              <a:ext uri="{FF2B5EF4-FFF2-40B4-BE49-F238E27FC236}">
                <a16:creationId xmlns:a16="http://schemas.microsoft.com/office/drawing/2014/main" id="{5AB72888-5C06-4AFE-9BCF-F17A4F5AB86C}"/>
              </a:ext>
            </a:extLst>
          </p:cNvPr>
          <p:cNvCxnSpPr>
            <a:cxnSpLocks/>
            <a:stCxn id="10" idx="4"/>
            <a:endCxn id="7" idx="3"/>
          </p:cNvCxnSpPr>
          <p:nvPr/>
        </p:nvCxnSpPr>
        <p:spPr>
          <a:xfrm rot="5400000">
            <a:off x="2995403" y="5449104"/>
            <a:ext cx="797618" cy="268356"/>
          </a:xfrm>
          <a:prstGeom prst="bentConnector2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연결선: 꺾임 22">
            <a:extLst>
              <a:ext uri="{FF2B5EF4-FFF2-40B4-BE49-F238E27FC236}">
                <a16:creationId xmlns:a16="http://schemas.microsoft.com/office/drawing/2014/main" id="{EAA1D0D1-B9A8-4DE6-BF32-33E1763DC515}"/>
              </a:ext>
            </a:extLst>
          </p:cNvPr>
          <p:cNvCxnSpPr>
            <a:cxnSpLocks/>
            <a:stCxn id="6" idx="3"/>
            <a:endCxn id="10" idx="0"/>
          </p:cNvCxnSpPr>
          <p:nvPr/>
        </p:nvCxnSpPr>
        <p:spPr>
          <a:xfrm>
            <a:off x="3309729" y="3503935"/>
            <a:ext cx="218661" cy="994738"/>
          </a:xfrm>
          <a:prstGeom prst="bentConnector2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연결선: 꺾임 27">
            <a:extLst>
              <a:ext uri="{FF2B5EF4-FFF2-40B4-BE49-F238E27FC236}">
                <a16:creationId xmlns:a16="http://schemas.microsoft.com/office/drawing/2014/main" id="{AC1A91E4-27C1-47D4-84AE-741C4C0A28C0}"/>
              </a:ext>
            </a:extLst>
          </p:cNvPr>
          <p:cNvCxnSpPr>
            <a:cxnSpLocks/>
            <a:stCxn id="8" idx="0"/>
            <a:endCxn id="6" idx="1"/>
          </p:cNvCxnSpPr>
          <p:nvPr/>
        </p:nvCxnSpPr>
        <p:spPr>
          <a:xfrm rot="5400000" flipH="1" flipV="1">
            <a:off x="1569968" y="3882034"/>
            <a:ext cx="994738" cy="238540"/>
          </a:xfrm>
          <a:prstGeom prst="bentConnector2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B0E203B7-E22C-4E32-B7CF-B5AF0F4EF953}"/>
              </a:ext>
            </a:extLst>
          </p:cNvPr>
          <p:cNvSpPr txBox="1"/>
          <p:nvPr/>
        </p:nvSpPr>
        <p:spPr>
          <a:xfrm>
            <a:off x="912070" y="5463285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상품등록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FF6597-3271-4B30-BDD0-1C084F48ECA6}"/>
              </a:ext>
            </a:extLst>
          </p:cNvPr>
          <p:cNvSpPr txBox="1"/>
          <p:nvPr/>
        </p:nvSpPr>
        <p:spPr>
          <a:xfrm>
            <a:off x="3516900" y="5424668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지급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7DB250E-14B0-43BE-993E-396F2BBE1942}"/>
              </a:ext>
            </a:extLst>
          </p:cNvPr>
          <p:cNvSpPr txBox="1"/>
          <p:nvPr/>
        </p:nvSpPr>
        <p:spPr>
          <a:xfrm>
            <a:off x="3548269" y="3939392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결제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AAA719B-4509-4E7F-ABEE-808A3F1A1160}"/>
              </a:ext>
            </a:extLst>
          </p:cNvPr>
          <p:cNvSpPr txBox="1"/>
          <p:nvPr/>
        </p:nvSpPr>
        <p:spPr>
          <a:xfrm>
            <a:off x="962543" y="379583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상품제공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3E3F42F0-5F1A-49E0-BB9F-12B8C0F80A44}"/>
              </a:ext>
            </a:extLst>
          </p:cNvPr>
          <p:cNvSpPr/>
          <p:nvPr/>
        </p:nvSpPr>
        <p:spPr>
          <a:xfrm>
            <a:off x="5161721" y="3750114"/>
            <a:ext cx="89452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8B11B61-56C3-45ED-8D38-C89F0719A57D}"/>
              </a:ext>
            </a:extLst>
          </p:cNvPr>
          <p:cNvSpPr/>
          <p:nvPr/>
        </p:nvSpPr>
        <p:spPr>
          <a:xfrm>
            <a:off x="6662529" y="3259595"/>
            <a:ext cx="1123122" cy="4886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</a:rPr>
              <a:t>구매자</a:t>
            </a: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B9879B01-6D97-4854-833E-B535B24A65AC}"/>
              </a:ext>
            </a:extLst>
          </p:cNvPr>
          <p:cNvSpPr/>
          <p:nvPr/>
        </p:nvSpPr>
        <p:spPr>
          <a:xfrm>
            <a:off x="6791739" y="5737751"/>
            <a:ext cx="993912" cy="4886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</a:rPr>
              <a:t>판매자</a:t>
            </a: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37920D59-8AAF-4E7D-A772-B75A3312FCB5}"/>
              </a:ext>
            </a:extLst>
          </p:cNvPr>
          <p:cNvSpPr/>
          <p:nvPr/>
        </p:nvSpPr>
        <p:spPr>
          <a:xfrm>
            <a:off x="6496881" y="4429100"/>
            <a:ext cx="1527310" cy="6858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dirty="0">
                <a:solidFill>
                  <a:schemeClr val="bg1">
                    <a:lumMod val="75000"/>
                  </a:schemeClr>
                </a:solidFill>
              </a:rPr>
              <a:t>블록체인</a:t>
            </a:r>
          </a:p>
        </p:txBody>
      </p:sp>
      <p:cxnSp>
        <p:nvCxnSpPr>
          <p:cNvPr id="40" name="연결선: 꺾임 39">
            <a:extLst>
              <a:ext uri="{FF2B5EF4-FFF2-40B4-BE49-F238E27FC236}">
                <a16:creationId xmlns:a16="http://schemas.microsoft.com/office/drawing/2014/main" id="{FB825297-E9AF-4194-8526-26B19787685F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771134" y="5412245"/>
            <a:ext cx="455546" cy="3"/>
          </a:xfrm>
          <a:prstGeom prst="bentConnector3">
            <a:avLst>
              <a:gd name="adj1" fmla="val 50000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연결선: 꺾임 40">
            <a:extLst>
              <a:ext uri="{FF2B5EF4-FFF2-40B4-BE49-F238E27FC236}">
                <a16:creationId xmlns:a16="http://schemas.microsoft.com/office/drawing/2014/main" id="{EC0B553F-45E5-4241-B91E-7A2BF60D2344}"/>
              </a:ext>
            </a:extLst>
          </p:cNvPr>
          <p:cNvCxnSpPr>
            <a:cxnSpLocks/>
          </p:cNvCxnSpPr>
          <p:nvPr/>
        </p:nvCxnSpPr>
        <p:spPr>
          <a:xfrm rot="5400000">
            <a:off x="7190132" y="5412245"/>
            <a:ext cx="455545" cy="2"/>
          </a:xfrm>
          <a:prstGeom prst="bentConnector3">
            <a:avLst>
              <a:gd name="adj1" fmla="val 50000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85D10AF6-4DD4-4AA3-A833-E34049F1AD6B}"/>
              </a:ext>
            </a:extLst>
          </p:cNvPr>
          <p:cNvSpPr txBox="1"/>
          <p:nvPr/>
        </p:nvSpPr>
        <p:spPr>
          <a:xfrm>
            <a:off x="5933213" y="5284068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조건등록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C5FAAF7-AD9D-4B44-89E6-00DDC65F5306}"/>
              </a:ext>
            </a:extLst>
          </p:cNvPr>
          <p:cNvSpPr txBox="1"/>
          <p:nvPr/>
        </p:nvSpPr>
        <p:spPr>
          <a:xfrm>
            <a:off x="7429156" y="3975051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결제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C750909-5781-436F-90E0-C644959D625B}"/>
              </a:ext>
            </a:extLst>
          </p:cNvPr>
          <p:cNvSpPr txBox="1"/>
          <p:nvPr/>
        </p:nvSpPr>
        <p:spPr>
          <a:xfrm>
            <a:off x="5610638" y="4602723"/>
            <a:ext cx="10518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자동 매칭</a:t>
            </a:r>
          </a:p>
        </p:txBody>
      </p:sp>
      <p:cxnSp>
        <p:nvCxnSpPr>
          <p:cNvPr id="56" name="연결선: 꺾임 55">
            <a:extLst>
              <a:ext uri="{FF2B5EF4-FFF2-40B4-BE49-F238E27FC236}">
                <a16:creationId xmlns:a16="http://schemas.microsoft.com/office/drawing/2014/main" id="{D7FC675B-2930-48EA-8973-60F5662D74C9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790147" y="4123883"/>
            <a:ext cx="455546" cy="3"/>
          </a:xfrm>
          <a:prstGeom prst="bentConnector3">
            <a:avLst>
              <a:gd name="adj1" fmla="val 50000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연결선: 꺾임 56">
            <a:extLst>
              <a:ext uri="{FF2B5EF4-FFF2-40B4-BE49-F238E27FC236}">
                <a16:creationId xmlns:a16="http://schemas.microsoft.com/office/drawing/2014/main" id="{F858091F-8385-43CA-BE3A-A8ECF5812886}"/>
              </a:ext>
            </a:extLst>
          </p:cNvPr>
          <p:cNvCxnSpPr>
            <a:cxnSpLocks/>
          </p:cNvCxnSpPr>
          <p:nvPr/>
        </p:nvCxnSpPr>
        <p:spPr>
          <a:xfrm rot="5400000">
            <a:off x="7209145" y="4123883"/>
            <a:ext cx="455545" cy="2"/>
          </a:xfrm>
          <a:prstGeom prst="bentConnector3">
            <a:avLst>
              <a:gd name="adj1" fmla="val 50000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2D63DE26-21FA-45C5-8FDC-6A25EF8DCFF6}"/>
              </a:ext>
            </a:extLst>
          </p:cNvPr>
          <p:cNvSpPr txBox="1"/>
          <p:nvPr/>
        </p:nvSpPr>
        <p:spPr>
          <a:xfrm>
            <a:off x="1975042" y="2672019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기존 거래 방식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91C3A3F-0F86-4079-9A23-F45D5172CF67}"/>
              </a:ext>
            </a:extLst>
          </p:cNvPr>
          <p:cNvSpPr txBox="1"/>
          <p:nvPr/>
        </p:nvSpPr>
        <p:spPr>
          <a:xfrm>
            <a:off x="6238713" y="2672784"/>
            <a:ext cx="1906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스마트 계약 방식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715FDA9-C017-4596-BA10-60EDF732A1B9}"/>
              </a:ext>
            </a:extLst>
          </p:cNvPr>
          <p:cNvSpPr txBox="1"/>
          <p:nvPr/>
        </p:nvSpPr>
        <p:spPr>
          <a:xfrm>
            <a:off x="5993502" y="3991515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조건조회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5FF6597-3271-4B30-BDD0-1C084F48ECA6}"/>
              </a:ext>
            </a:extLst>
          </p:cNvPr>
          <p:cNvSpPr txBox="1"/>
          <p:nvPr/>
        </p:nvSpPr>
        <p:spPr>
          <a:xfrm>
            <a:off x="7440884" y="5250557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지급</a:t>
            </a:r>
          </a:p>
        </p:txBody>
      </p:sp>
    </p:spTree>
    <p:extLst>
      <p:ext uri="{BB962C8B-B14F-4D97-AF65-F5344CB8AC3E}">
        <p14:creationId xmlns:p14="http://schemas.microsoft.com/office/powerpoint/2010/main" val="2534616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780126-5DE5-4456-B1E8-A02D6462C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블록체인 기반 비즈니스 모델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3A5F43-FC74-4E92-98AD-B003EA0A9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038" y="794684"/>
            <a:ext cx="9410492" cy="711387"/>
          </a:xfrm>
        </p:spPr>
        <p:txBody>
          <a:bodyPr/>
          <a:lstStyle/>
          <a:p>
            <a:r>
              <a:rPr lang="ko-KR" altLang="en-US" dirty="0"/>
              <a:t>블록체인은 </a:t>
            </a:r>
            <a:r>
              <a:rPr lang="en-US" altLang="ko-KR" dirty="0"/>
              <a:t>Information</a:t>
            </a:r>
            <a:r>
              <a:rPr lang="ko-KR" altLang="en-US" dirty="0"/>
              <a:t> </a:t>
            </a:r>
            <a:r>
              <a:rPr lang="en-US" altLang="ko-KR" dirty="0"/>
              <a:t>Infrastructure</a:t>
            </a:r>
            <a:r>
              <a:rPr lang="ko-KR" altLang="en-US" dirty="0"/>
              <a:t> 모델로 정보를 활용하는 모든 분야에 적용</a:t>
            </a:r>
            <a:endParaRPr lang="en-US" altLang="ko-KR" dirty="0"/>
          </a:p>
          <a:p>
            <a:pPr lvl="1"/>
            <a:r>
              <a:rPr lang="ko-KR" altLang="en-US" dirty="0"/>
              <a:t>일반 공개 정보 또는 특정 그룹 대상 공개 가능한 정보이면서</a:t>
            </a:r>
            <a:r>
              <a:rPr lang="en-US" altLang="ko-KR" dirty="0"/>
              <a:t>, </a:t>
            </a:r>
            <a:r>
              <a:rPr lang="ko-KR" altLang="en-US" dirty="0"/>
              <a:t>정보의 진위가 중요한 정보</a:t>
            </a:r>
            <a:endParaRPr lang="en-US" altLang="ko-KR" dirty="0"/>
          </a:p>
          <a:p>
            <a:pPr lvl="1"/>
            <a:r>
              <a:rPr lang="ko-KR" altLang="en-US" dirty="0"/>
              <a:t>시간이 경과하면서</a:t>
            </a:r>
            <a:r>
              <a:rPr lang="en-US" altLang="ko-KR" dirty="0"/>
              <a:t>, </a:t>
            </a:r>
            <a:r>
              <a:rPr lang="ko-KR" altLang="en-US" dirty="0"/>
              <a:t>축적되는 대량 데이터를 블록단위로 나누어 영구히 저장</a:t>
            </a:r>
            <a:endParaRPr lang="en-US" altLang="ko-KR" dirty="0"/>
          </a:p>
        </p:txBody>
      </p:sp>
      <p:sp>
        <p:nvSpPr>
          <p:cNvPr id="5" name="Oval 18">
            <a:extLst>
              <a:ext uri="{FF2B5EF4-FFF2-40B4-BE49-F238E27FC236}">
                <a16:creationId xmlns:a16="http://schemas.microsoft.com/office/drawing/2014/main" id="{082E1041-35B2-4E7E-9E97-1ED49747B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1474" y="4022163"/>
            <a:ext cx="2762516" cy="2680637"/>
          </a:xfrm>
          <a:prstGeom prst="ellipse">
            <a:avLst/>
          </a:prstGeom>
          <a:solidFill>
            <a:srgbClr val="FFCC00"/>
          </a:solidFill>
          <a:ln w="12700" algn="ctr">
            <a:solidFill>
              <a:srgbClr val="CC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6" name="Oval 19">
            <a:extLst>
              <a:ext uri="{FF2B5EF4-FFF2-40B4-BE49-F238E27FC236}">
                <a16:creationId xmlns:a16="http://schemas.microsoft.com/office/drawing/2014/main" id="{B512EDFD-0914-4B1C-8B8A-9877C8CF8C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3322" y="4022163"/>
            <a:ext cx="2762516" cy="2680637"/>
          </a:xfrm>
          <a:prstGeom prst="ellipse">
            <a:avLst/>
          </a:prstGeom>
          <a:solidFill>
            <a:srgbClr val="66FF33">
              <a:alpha val="49804"/>
            </a:srgbClr>
          </a:solidFill>
          <a:ln w="127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7" name="Oval 20">
            <a:extLst>
              <a:ext uri="{FF2B5EF4-FFF2-40B4-BE49-F238E27FC236}">
                <a16:creationId xmlns:a16="http://schemas.microsoft.com/office/drawing/2014/main" id="{34953D23-4921-4443-92E7-9BEE393EF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7398" y="1843338"/>
            <a:ext cx="2762516" cy="2680637"/>
          </a:xfrm>
          <a:prstGeom prst="ellipse">
            <a:avLst/>
          </a:prstGeom>
          <a:solidFill>
            <a:srgbClr val="FF9999">
              <a:alpha val="49804"/>
            </a:srgbClr>
          </a:solidFill>
          <a:ln w="12700">
            <a:solidFill>
              <a:srgbClr val="FF3399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id="{AFEABED8-159F-417C-A490-84153A921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6035" y="2397907"/>
            <a:ext cx="1881925" cy="400752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extLst/>
        </p:spPr>
        <p:txBody>
          <a:bodyPr wrap="none" lIns="92075" tIns="46038" rIns="92075" bIns="46038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</a:rPr>
              <a:t>상품 중개</a:t>
            </a:r>
            <a:r>
              <a:rPr lang="en-US" altLang="ko-KR" sz="2000" dirty="0">
                <a:solidFill>
                  <a:schemeClr val="bg1"/>
                </a:solidFill>
              </a:rPr>
              <a:t>/</a:t>
            </a:r>
            <a:r>
              <a:rPr lang="ko-KR" altLang="en-US" sz="2000" dirty="0">
                <a:solidFill>
                  <a:schemeClr val="bg1"/>
                </a:solidFill>
              </a:rPr>
              <a:t>판매</a:t>
            </a:r>
            <a:endParaRPr lang="en-US" altLang="ko-KR" sz="2000" dirty="0">
              <a:solidFill>
                <a:schemeClr val="bg1"/>
              </a:solidFill>
            </a:endParaRPr>
          </a:p>
        </p:txBody>
      </p:sp>
      <p:sp>
        <p:nvSpPr>
          <p:cNvPr id="12" name="Rectangle 25">
            <a:extLst>
              <a:ext uri="{FF2B5EF4-FFF2-40B4-BE49-F238E27FC236}">
                <a16:creationId xmlns:a16="http://schemas.microsoft.com/office/drawing/2014/main" id="{0959A132-64E9-4401-B052-A55CB9836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2509" y="4584177"/>
            <a:ext cx="1881925" cy="400752"/>
          </a:xfrm>
          <a:prstGeom prst="rect">
            <a:avLst/>
          </a:prstGeom>
          <a:solidFill>
            <a:srgbClr val="009900"/>
          </a:solidFill>
          <a:ln>
            <a:noFill/>
          </a:ln>
          <a:effectLst/>
          <a:extLst/>
        </p:spPr>
        <p:txBody>
          <a:bodyPr wrap="none" lIns="92075" tIns="46038" rIns="92075" bIns="46038">
            <a:spAutoFit/>
          </a:bodyPr>
          <a:lstStyle/>
          <a:p>
            <a:r>
              <a:rPr lang="ko-KR" altLang="en-US" sz="2000" dirty="0"/>
              <a:t>정보</a:t>
            </a:r>
            <a:r>
              <a:rPr lang="en-US" altLang="ko-KR" sz="2000" dirty="0"/>
              <a:t>/</a:t>
            </a:r>
            <a:r>
              <a:rPr lang="ko-KR" altLang="en-US" sz="2000" dirty="0"/>
              <a:t>자원 공유</a:t>
            </a:r>
            <a:endParaRPr lang="en-US" altLang="ko-KR" sz="2000" dirty="0">
              <a:solidFill>
                <a:schemeClr val="bg1"/>
              </a:solidFill>
            </a:endParaRPr>
          </a:p>
        </p:txBody>
      </p:sp>
      <p:sp>
        <p:nvSpPr>
          <p:cNvPr id="14" name="Rectangle 27">
            <a:extLst>
              <a:ext uri="{FF2B5EF4-FFF2-40B4-BE49-F238E27FC236}">
                <a16:creationId xmlns:a16="http://schemas.microsoft.com/office/drawing/2014/main" id="{3FCF4E61-8442-4941-B6C9-2A73999F2D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8782" y="4600813"/>
            <a:ext cx="1881926" cy="400752"/>
          </a:xfrm>
          <a:prstGeom prst="rect">
            <a:avLst/>
          </a:prstGeom>
          <a:solidFill>
            <a:srgbClr val="CC6600"/>
          </a:solidFill>
          <a:ln>
            <a:noFill/>
          </a:ln>
          <a:effectLst/>
          <a:extLst/>
        </p:spPr>
        <p:txBody>
          <a:bodyPr wrap="none" lIns="92075" tIns="46038" rIns="92075" bIns="46038">
            <a:spAutoFit/>
          </a:bodyPr>
          <a:lstStyle/>
          <a:p>
            <a:pPr algn="ctr"/>
            <a:r>
              <a:rPr lang="ko-KR" altLang="en-US" sz="2000" dirty="0"/>
              <a:t>정보 확인</a:t>
            </a:r>
            <a:r>
              <a:rPr lang="en-US" altLang="ko-KR" sz="2000" dirty="0"/>
              <a:t>/</a:t>
            </a:r>
            <a:r>
              <a:rPr lang="ko-KR" altLang="en-US" sz="2000" dirty="0"/>
              <a:t>검증</a:t>
            </a:r>
            <a:endParaRPr lang="en-US" altLang="ko-KR" sz="2000" dirty="0">
              <a:solidFill>
                <a:schemeClr val="bg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1A073EA-94CD-4361-88D2-6D4FBB003E50}"/>
              </a:ext>
            </a:extLst>
          </p:cNvPr>
          <p:cNvSpPr/>
          <p:nvPr/>
        </p:nvSpPr>
        <p:spPr>
          <a:xfrm>
            <a:off x="4084434" y="2953501"/>
            <a:ext cx="2060407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+mn-ea"/>
              </a:rPr>
              <a:t>Rex</a:t>
            </a:r>
            <a:endParaRPr lang="en-US" altLang="ko-KR" dirty="0">
              <a:latin typeface="+mn-ea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/>
              <a:t>Car</a:t>
            </a:r>
            <a:r>
              <a:rPr lang="ko-KR" altLang="en-US" dirty="0"/>
              <a:t> </a:t>
            </a:r>
            <a:r>
              <a:rPr lang="en-US" altLang="ko-KR" dirty="0" smtClean="0"/>
              <a:t>e-Wallet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err="1" smtClean="0"/>
              <a:t>Cryto</a:t>
            </a:r>
            <a:r>
              <a:rPr lang="en-US" altLang="ko-KR" dirty="0" smtClean="0"/>
              <a:t>-Kitties</a:t>
            </a:r>
            <a:endParaRPr lang="en-US" altLang="ko-KR" dirty="0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dirty="0">
              <a:latin typeface="+mn-ea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95BC6D7-664C-480A-A24F-6FAE4BEFC620}"/>
              </a:ext>
            </a:extLst>
          </p:cNvPr>
          <p:cNvSpPr/>
          <p:nvPr/>
        </p:nvSpPr>
        <p:spPr>
          <a:xfrm>
            <a:off x="2329887" y="5089783"/>
            <a:ext cx="1924907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err="1" smtClean="0">
                <a:latin typeface="+mn-ea"/>
              </a:rPr>
              <a:t>FileCoin</a:t>
            </a:r>
            <a:endParaRPr lang="en-US" altLang="ko-KR" dirty="0" smtClean="0">
              <a:latin typeface="+mn-ea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err="1" smtClean="0">
                <a:latin typeface="+mn-ea"/>
              </a:rPr>
              <a:t>LaZooz</a:t>
            </a:r>
            <a:endParaRPr lang="en-US" altLang="ko-KR" dirty="0" smtClean="0">
              <a:latin typeface="+mn-ea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+mn-ea"/>
              </a:rPr>
              <a:t>Swarm City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+mn-ea"/>
              </a:rPr>
              <a:t>Slock.it</a:t>
            </a:r>
            <a:endParaRPr lang="en-US" altLang="ko-KR" dirty="0">
              <a:latin typeface="+mn-e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733C036-13B6-4246-A038-42AF31B16B3C}"/>
              </a:ext>
            </a:extLst>
          </p:cNvPr>
          <p:cNvSpPr txBox="1"/>
          <p:nvPr/>
        </p:nvSpPr>
        <p:spPr>
          <a:xfrm>
            <a:off x="5837960" y="5089783"/>
            <a:ext cx="1701089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+mn-ea"/>
              </a:rPr>
              <a:t>ID2020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+mn-ea"/>
              </a:rPr>
              <a:t>E-Land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err="1" smtClean="0">
                <a:latin typeface="+mn-ea"/>
              </a:rPr>
              <a:t>Wallmart</a:t>
            </a:r>
            <a:endParaRPr lang="en-US" altLang="ko-KR" dirty="0" smtClean="0">
              <a:latin typeface="+mn-ea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dirty="0" err="1" smtClean="0">
                <a:latin typeface="+mn-ea"/>
              </a:rPr>
              <a:t>MaersK</a:t>
            </a:r>
            <a:endParaRPr lang="ko-KR" altLang="en-US" dirty="0">
              <a:latin typeface="+mn-ea"/>
            </a:endParaRPr>
          </a:p>
        </p:txBody>
      </p:sp>
      <p:sp>
        <p:nvSpPr>
          <p:cNvPr id="20" name="구름 모양 설명선 19"/>
          <p:cNvSpPr/>
          <p:nvPr/>
        </p:nvSpPr>
        <p:spPr>
          <a:xfrm>
            <a:off x="6613431" y="2688497"/>
            <a:ext cx="1966964" cy="909798"/>
          </a:xfrm>
          <a:prstGeom prst="cloudCallout">
            <a:avLst>
              <a:gd name="adj1" fmla="val -67283"/>
              <a:gd name="adj2" fmla="val 7893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구름 모양 설명선 20"/>
          <p:cNvSpPr/>
          <p:nvPr/>
        </p:nvSpPr>
        <p:spPr>
          <a:xfrm>
            <a:off x="1346405" y="2699097"/>
            <a:ext cx="1966964" cy="909798"/>
          </a:xfrm>
          <a:prstGeom prst="cloudCallout">
            <a:avLst>
              <a:gd name="adj1" fmla="val 32580"/>
              <a:gd name="adj2" fmla="val 75216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6913072" y="2829713"/>
            <a:ext cx="12682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/>
              <a:t>사기 방지</a:t>
            </a:r>
            <a:endParaRPr lang="en-US" altLang="ko-KR" sz="2000" dirty="0" smtClean="0"/>
          </a:p>
          <a:p>
            <a:r>
              <a:rPr lang="ko-KR" altLang="en-US" sz="2000" dirty="0" err="1" smtClean="0"/>
              <a:t>신뢰확산</a:t>
            </a:r>
            <a:endParaRPr lang="ko-KR" altLang="en-US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1432726" y="2938414"/>
            <a:ext cx="18806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/>
              <a:t>비용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시간 절감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68272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5CD556-0D74-425B-994C-746C5104B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부동산 정보 공유 </a:t>
            </a:r>
            <a:r>
              <a:rPr lang="en-US" altLang="ko-KR" dirty="0" smtClean="0"/>
              <a:t>REX (2017.7)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1166116-C264-4766-9E12-170F68467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038" y="794684"/>
            <a:ext cx="9500910" cy="1433611"/>
          </a:xfrm>
        </p:spPr>
        <p:txBody>
          <a:bodyPr/>
          <a:lstStyle/>
          <a:p>
            <a:r>
              <a:rPr lang="en-US" altLang="ko-KR" dirty="0" smtClean="0"/>
              <a:t>IMBREX (</a:t>
            </a:r>
            <a:r>
              <a:rPr lang="en-US" altLang="ko-KR" dirty="0" smtClean="0">
                <a:hlinkClick r:id="rId2"/>
              </a:rPr>
              <a:t>https</a:t>
            </a:r>
            <a:r>
              <a:rPr lang="en-US" altLang="ko-KR" dirty="0">
                <a:hlinkClick r:id="rId2"/>
              </a:rPr>
              <a:t>://</a:t>
            </a:r>
            <a:r>
              <a:rPr lang="en-US" altLang="ko-KR" dirty="0" smtClean="0">
                <a:hlinkClick r:id="rId2"/>
              </a:rPr>
              <a:t>imbrex.io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err="1" smtClean="0"/>
              <a:t>이더리움</a:t>
            </a:r>
            <a:r>
              <a:rPr lang="ko-KR" altLang="en-US" dirty="0" smtClean="0"/>
              <a:t> </a:t>
            </a:r>
            <a:r>
              <a:rPr lang="ko-KR" altLang="en-US" dirty="0"/>
              <a:t>기반 부동산 </a:t>
            </a:r>
            <a:r>
              <a:rPr lang="ko-KR" altLang="en-US" dirty="0" smtClean="0"/>
              <a:t>중개 벤처기업 </a:t>
            </a:r>
            <a:r>
              <a:rPr lang="en-US" altLang="ko-KR" dirty="0" smtClean="0"/>
              <a:t>REX</a:t>
            </a:r>
            <a:r>
              <a:rPr lang="ko-KR" altLang="en-US" dirty="0"/>
              <a:t>는 </a:t>
            </a:r>
            <a:r>
              <a:rPr lang="en-US" altLang="ko-KR" dirty="0" smtClean="0"/>
              <a:t>Rex </a:t>
            </a:r>
            <a:r>
              <a:rPr lang="ko-KR" altLang="en-US" dirty="0" smtClean="0"/>
              <a:t>토큰</a:t>
            </a:r>
            <a:r>
              <a:rPr lang="en-US" altLang="ko-KR" dirty="0" smtClean="0"/>
              <a:t>(2401</a:t>
            </a:r>
            <a:r>
              <a:rPr lang="ko-KR" altLang="en-US" dirty="0" smtClean="0"/>
              <a:t>만개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활용하여 최신 </a:t>
            </a:r>
            <a:r>
              <a:rPr lang="ko-KR" altLang="en-US" dirty="0"/>
              <a:t>정보 </a:t>
            </a:r>
            <a:r>
              <a:rPr lang="ko-KR" altLang="en-US" dirty="0" smtClean="0"/>
              <a:t>공유</a:t>
            </a:r>
            <a:endParaRPr lang="en-US" altLang="ko-KR" dirty="0"/>
          </a:p>
          <a:p>
            <a:pPr lvl="1"/>
            <a:r>
              <a:rPr lang="ko-KR" altLang="en-US" dirty="0" smtClean="0"/>
              <a:t>자동으로 주택가격을 산정해주는 </a:t>
            </a:r>
            <a:r>
              <a:rPr lang="en-US" altLang="ko-KR" dirty="0" err="1" smtClean="0"/>
              <a:t>Zestimate</a:t>
            </a:r>
            <a:r>
              <a:rPr lang="ko-KR" altLang="en-US" dirty="0" smtClean="0"/>
              <a:t>를 제공하는 중개업체 </a:t>
            </a:r>
            <a:r>
              <a:rPr lang="en-US" altLang="ko-KR" dirty="0" err="1" smtClean="0"/>
              <a:t>Zilow</a:t>
            </a:r>
            <a:r>
              <a:rPr lang="en-US" altLang="ko-KR" dirty="0" smtClean="0"/>
              <a:t> </a:t>
            </a:r>
            <a:r>
              <a:rPr lang="en-US" altLang="ko-KR" dirty="0"/>
              <a:t>(2006</a:t>
            </a:r>
            <a:r>
              <a:rPr lang="ko-KR" altLang="en-US" dirty="0"/>
              <a:t>년 </a:t>
            </a:r>
            <a:r>
              <a:rPr lang="ko-KR" altLang="en-US" dirty="0" smtClean="0"/>
              <a:t>창업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대안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1.1</a:t>
            </a:r>
            <a:r>
              <a:rPr lang="ko-KR" altLang="en-US" dirty="0" err="1" smtClean="0"/>
              <a:t>억건의</a:t>
            </a:r>
            <a:r>
              <a:rPr lang="ko-KR" altLang="en-US" dirty="0" smtClean="0"/>
              <a:t> 주택 데이터로 </a:t>
            </a:r>
            <a:r>
              <a:rPr lang="en-US" altLang="ko-KR" dirty="0" smtClean="0"/>
              <a:t>2007</a:t>
            </a:r>
            <a:r>
              <a:rPr lang="ko-KR" altLang="en-US" dirty="0" smtClean="0"/>
              <a:t>년 매출 </a:t>
            </a:r>
            <a:r>
              <a:rPr lang="en-US" altLang="ko-KR" dirty="0" smtClean="0"/>
              <a:t>$8.6</a:t>
            </a:r>
            <a:r>
              <a:rPr lang="ko-KR" altLang="en-US" dirty="0" smtClean="0"/>
              <a:t>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시가총액 </a:t>
            </a:r>
            <a:r>
              <a:rPr lang="en-US" altLang="ko-KR" dirty="0" smtClean="0"/>
              <a:t>$5.5B</a:t>
            </a:r>
          </a:p>
          <a:p>
            <a:pPr lvl="1"/>
            <a:r>
              <a:rPr lang="en-US" altLang="ko-KR" dirty="0" smtClean="0"/>
              <a:t>IT </a:t>
            </a:r>
            <a:r>
              <a:rPr lang="ko-KR" altLang="en-US" dirty="0" smtClean="0"/>
              <a:t>비용 절감을 통해</a:t>
            </a:r>
            <a:r>
              <a:rPr lang="en-US" altLang="ko-KR" dirty="0" smtClean="0">
                <a:sym typeface="Wingdings" panose="05000000000000000000" pitchFamily="2" charset="2"/>
              </a:rPr>
              <a:t> </a:t>
            </a:r>
            <a:r>
              <a:rPr lang="ko-KR" altLang="en-US" dirty="0" smtClean="0">
                <a:sym typeface="Wingdings" panose="05000000000000000000" pitchFamily="2" charset="2"/>
              </a:rPr>
              <a:t>부동산 수수료를 </a:t>
            </a:r>
            <a:r>
              <a:rPr lang="en-US" altLang="ko-KR" dirty="0" smtClean="0">
                <a:sym typeface="Wingdings" panose="05000000000000000000" pitchFamily="2" charset="2"/>
              </a:rPr>
              <a:t>6%2%</a:t>
            </a:r>
            <a:r>
              <a:rPr lang="ko-KR" altLang="en-US" dirty="0" smtClean="0">
                <a:sym typeface="Wingdings" panose="05000000000000000000" pitchFamily="2" charset="2"/>
              </a:rPr>
              <a:t>로</a:t>
            </a:r>
            <a:r>
              <a:rPr lang="en-US" altLang="ko-KR" dirty="0" smtClean="0">
                <a:sym typeface="Wingdings" panose="05000000000000000000" pitchFamily="2" charset="2"/>
              </a:rPr>
              <a:t> </a:t>
            </a:r>
            <a:r>
              <a:rPr lang="ko-KR" altLang="en-US" dirty="0" smtClean="0">
                <a:sym typeface="Wingdings" panose="05000000000000000000" pitchFamily="2" charset="2"/>
              </a:rPr>
              <a:t>인하</a:t>
            </a:r>
            <a:endParaRPr lang="en-US" altLang="ko-KR" dirty="0" smtClean="0">
              <a:sym typeface="Wingdings" panose="05000000000000000000" pitchFamily="2" charset="2"/>
            </a:endParaRPr>
          </a:p>
          <a:p>
            <a:pPr lvl="1"/>
            <a:r>
              <a:rPr lang="ko-KR" altLang="en-US" dirty="0" smtClean="0"/>
              <a:t>매수자에게 </a:t>
            </a:r>
            <a:r>
              <a:rPr lang="en-US" altLang="ko-KR" dirty="0" smtClean="0"/>
              <a:t>75</a:t>
            </a:r>
            <a:r>
              <a:rPr lang="ko-KR" altLang="en-US" dirty="0" smtClean="0"/>
              <a:t>개의 질문을 통해 구매수요 파악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825E169-4F0C-41EF-A684-71FB51EF0B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8195" y="2897318"/>
            <a:ext cx="4288044" cy="37780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886EAD-AFB9-4E9C-BA55-43880B51D514}"/>
              </a:ext>
            </a:extLst>
          </p:cNvPr>
          <p:cNvSpPr txBox="1"/>
          <p:nvPr/>
        </p:nvSpPr>
        <p:spPr>
          <a:xfrm>
            <a:off x="6802820" y="6155079"/>
            <a:ext cx="726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(3:36)</a:t>
            </a:r>
            <a:endParaRPr lang="ko-KR" altLang="en-US" dirty="0"/>
          </a:p>
        </p:txBody>
      </p:sp>
      <p:sp>
        <p:nvSpPr>
          <p:cNvPr id="6" name="실행 단추: 동영상 5">
            <a:hlinkClick r:id="rId4" highlightClick="1"/>
            <a:extLst>
              <a:ext uri="{FF2B5EF4-FFF2-40B4-BE49-F238E27FC236}">
                <a16:creationId xmlns:a16="http://schemas.microsoft.com/office/drawing/2014/main" id="{0E253F25-7459-4A95-96DD-3D82D6B91D28}"/>
              </a:ext>
            </a:extLst>
          </p:cNvPr>
          <p:cNvSpPr/>
          <p:nvPr/>
        </p:nvSpPr>
        <p:spPr>
          <a:xfrm>
            <a:off x="6802820" y="5598797"/>
            <a:ext cx="662730" cy="469784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6836" y="2897319"/>
            <a:ext cx="2121440" cy="703106"/>
          </a:xfrm>
          <a:prstGeom prst="rect">
            <a:avLst/>
          </a:prstGeom>
        </p:spPr>
      </p:pic>
      <p:sp>
        <p:nvSpPr>
          <p:cNvPr id="8" name="타원 7"/>
          <p:cNvSpPr/>
          <p:nvPr/>
        </p:nvSpPr>
        <p:spPr>
          <a:xfrm>
            <a:off x="9162137" y="28720"/>
            <a:ext cx="371325" cy="3713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/>
          </a:p>
        </p:txBody>
      </p:sp>
      <p:sp>
        <p:nvSpPr>
          <p:cNvPr id="9" name="직사각형 8"/>
          <p:cNvSpPr/>
          <p:nvPr/>
        </p:nvSpPr>
        <p:spPr>
          <a:xfrm>
            <a:off x="9083108" y="83193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dirty="0">
                <a:solidFill>
                  <a:schemeClr val="bg1"/>
                </a:solidFill>
              </a:rPr>
              <a:t>중개</a:t>
            </a:r>
            <a:endParaRPr lang="ko-KR" altLang="en-US" sz="1400" dirty="0"/>
          </a:p>
        </p:txBody>
      </p:sp>
      <p:sp>
        <p:nvSpPr>
          <p:cNvPr id="10" name="타원 9"/>
          <p:cNvSpPr/>
          <p:nvPr/>
        </p:nvSpPr>
        <p:spPr>
          <a:xfrm>
            <a:off x="8929782" y="326166"/>
            <a:ext cx="371325" cy="37132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843963" y="355314"/>
            <a:ext cx="54373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chemeClr val="bg1">
                    <a:lumMod val="65000"/>
                  </a:schemeClr>
                </a:solidFill>
              </a:rPr>
              <a:t>공유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03370" y="317288"/>
            <a:ext cx="371325" cy="37132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9324341" y="371761"/>
            <a:ext cx="54373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chemeClr val="bg1">
                    <a:lumMod val="65000"/>
                  </a:schemeClr>
                </a:solidFill>
              </a:rPr>
              <a:t>검증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72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음원</a:t>
            </a:r>
            <a:r>
              <a:rPr lang="ko-KR" altLang="en-US" dirty="0" smtClean="0"/>
              <a:t> 저작권 시장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8" y="794684"/>
            <a:ext cx="9605962" cy="2248962"/>
          </a:xfrm>
        </p:spPr>
        <p:txBody>
          <a:bodyPr/>
          <a:lstStyle/>
          <a:p>
            <a:r>
              <a:rPr lang="ko-KR" altLang="en-US" dirty="0" err="1" smtClean="0"/>
              <a:t>싸이의</a:t>
            </a:r>
            <a:r>
              <a:rPr lang="ko-KR" altLang="en-US" dirty="0" smtClean="0"/>
              <a:t> ‘강남스타일’ 온라인 </a:t>
            </a:r>
            <a:r>
              <a:rPr lang="ko-KR" altLang="en-US" dirty="0" err="1" smtClean="0"/>
              <a:t>음원</a:t>
            </a:r>
            <a:r>
              <a:rPr lang="ko-KR" altLang="en-US" dirty="0" smtClean="0"/>
              <a:t> 수익 </a:t>
            </a:r>
            <a:r>
              <a:rPr lang="en-US" altLang="ko-KR" dirty="0" smtClean="0"/>
              <a:t>3600</a:t>
            </a:r>
            <a:r>
              <a:rPr lang="ko-KR" altLang="en-US" dirty="0" smtClean="0"/>
              <a:t>만원 </a:t>
            </a:r>
            <a:r>
              <a:rPr lang="en-US" altLang="ko-KR" dirty="0" smtClean="0"/>
              <a:t>(286</a:t>
            </a:r>
            <a:r>
              <a:rPr lang="ko-KR" altLang="en-US" dirty="0" smtClean="0"/>
              <a:t>만 건 다운로드</a:t>
            </a:r>
            <a:r>
              <a:rPr lang="en-US" altLang="ko-KR" dirty="0" smtClean="0"/>
              <a:t>, 2,732</a:t>
            </a:r>
            <a:r>
              <a:rPr lang="ko-KR" altLang="en-US" dirty="0" smtClean="0"/>
              <a:t>만 건 </a:t>
            </a:r>
            <a:r>
              <a:rPr lang="ko-KR" altLang="en-US" dirty="0" err="1" smtClean="0"/>
              <a:t>스트리밍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r>
              <a:rPr lang="ko-KR" altLang="en-US" dirty="0" smtClean="0"/>
              <a:t>광고기반 무료 </a:t>
            </a:r>
            <a:r>
              <a:rPr lang="ko-KR" altLang="en-US" dirty="0" err="1" smtClean="0"/>
              <a:t>음원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스트리밍</a:t>
            </a:r>
            <a:r>
              <a:rPr lang="ko-KR" altLang="en-US" dirty="0" smtClean="0"/>
              <a:t> 기업 </a:t>
            </a:r>
            <a:r>
              <a:rPr lang="ko-KR" altLang="en-US" dirty="0"/>
              <a:t>스웨덴 </a:t>
            </a:r>
            <a:r>
              <a:rPr lang="ko-KR" altLang="en-US" dirty="0" smtClean="0"/>
              <a:t>스포티파이 </a:t>
            </a:r>
            <a:r>
              <a:rPr lang="en-US" altLang="ko-KR" dirty="0" smtClean="0"/>
              <a:t>(2006)</a:t>
            </a:r>
            <a:r>
              <a:rPr lang="ko-KR" altLang="en-US" dirty="0" smtClean="0"/>
              <a:t>은</a:t>
            </a:r>
            <a:r>
              <a:rPr lang="en-US" altLang="ko-KR" dirty="0" smtClean="0"/>
              <a:t> $ 30B </a:t>
            </a:r>
            <a:r>
              <a:rPr lang="ko-KR" altLang="en-US" dirty="0" smtClean="0"/>
              <a:t>상장 </a:t>
            </a:r>
            <a:r>
              <a:rPr lang="en-US" altLang="ko-KR" dirty="0"/>
              <a:t>(2018.4)</a:t>
            </a:r>
            <a:r>
              <a:rPr lang="ko-KR" altLang="en-US" dirty="0"/>
              <a:t> </a:t>
            </a:r>
            <a:endParaRPr lang="en-US" altLang="ko-KR" dirty="0" smtClean="0"/>
          </a:p>
          <a:p>
            <a:r>
              <a:rPr lang="ko-KR" altLang="en-US" dirty="0" err="1" smtClean="0"/>
              <a:t>그래미</a:t>
            </a:r>
            <a:r>
              <a:rPr lang="ko-KR" altLang="en-US" dirty="0" smtClean="0"/>
              <a:t> 수상자 영국 </a:t>
            </a:r>
            <a:r>
              <a:rPr lang="ko-KR" altLang="en-US" dirty="0"/>
              <a:t>싱어송라이터 이모젠 </a:t>
            </a:r>
            <a:r>
              <a:rPr lang="ko-KR" altLang="en-US" dirty="0" err="1" smtClean="0"/>
              <a:t>힙</a:t>
            </a:r>
            <a:r>
              <a:rPr lang="en-US" altLang="ko-KR" dirty="0" smtClean="0"/>
              <a:t>(Imogen Heap)</a:t>
            </a:r>
            <a:r>
              <a:rPr lang="ko-KR" altLang="en-US" dirty="0" smtClean="0"/>
              <a:t>이 우조뮤직에 신곡 발표 </a:t>
            </a:r>
            <a:r>
              <a:rPr lang="en-US" altLang="ko-KR" dirty="0" smtClean="0"/>
              <a:t>(2015)</a:t>
            </a:r>
          </a:p>
          <a:p>
            <a:r>
              <a:rPr lang="ko-KR" altLang="en-US" dirty="0" err="1"/>
              <a:t>뮤지코인</a:t>
            </a:r>
            <a:r>
              <a:rPr lang="en-US" altLang="ko-KR" dirty="0"/>
              <a:t>(</a:t>
            </a:r>
            <a:r>
              <a:rPr lang="en-US" altLang="ko-KR" dirty="0" err="1"/>
              <a:t>Musicoin</a:t>
            </a:r>
            <a:r>
              <a:rPr lang="en-US" altLang="ko-KR" dirty="0" smtClean="0"/>
              <a:t>)</a:t>
            </a:r>
            <a:r>
              <a:rPr lang="ko-KR" altLang="en-US" dirty="0" smtClean="0"/>
              <a:t>은 </a:t>
            </a:r>
            <a:r>
              <a:rPr lang="en-US" altLang="ko-KR" dirty="0" smtClean="0"/>
              <a:t>Pay-per-Play </a:t>
            </a:r>
            <a:r>
              <a:rPr lang="ko-KR" altLang="en-US" dirty="0" smtClean="0"/>
              <a:t>방식</a:t>
            </a:r>
            <a:r>
              <a:rPr lang="en-US" altLang="ko-KR" dirty="0" smtClean="0"/>
              <a:t> (</a:t>
            </a:r>
            <a:r>
              <a:rPr lang="ko-KR" altLang="en-US" dirty="0" smtClean="0"/>
              <a:t>코인이 </a:t>
            </a:r>
            <a:r>
              <a:rPr lang="ko-KR" altLang="en-US" dirty="0"/>
              <a:t>실시간으로 수혜자에게 </a:t>
            </a:r>
            <a:r>
              <a:rPr lang="ko-KR" altLang="en-US" dirty="0" smtClean="0"/>
              <a:t>전송</a:t>
            </a:r>
            <a:r>
              <a:rPr lang="en-US" altLang="ko-KR" dirty="0" smtClean="0"/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850" y="2944159"/>
            <a:ext cx="1175554" cy="134971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832" y="5040823"/>
            <a:ext cx="1562168" cy="61296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5886" y="3220080"/>
            <a:ext cx="2549190" cy="83865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7222" y="3139140"/>
            <a:ext cx="1979433" cy="95878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0855" y="4692807"/>
            <a:ext cx="1332166" cy="127281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27147" y="4653618"/>
            <a:ext cx="1446667" cy="1415218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815977" y="4312196"/>
            <a:ext cx="1377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(1999~2001)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120786" y="5693049"/>
            <a:ext cx="7938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(2000)</a:t>
            </a:r>
          </a:p>
        </p:txBody>
      </p:sp>
      <p:sp>
        <p:nvSpPr>
          <p:cNvPr id="13" name="타원 12"/>
          <p:cNvSpPr/>
          <p:nvPr/>
        </p:nvSpPr>
        <p:spPr>
          <a:xfrm>
            <a:off x="9162137" y="75330"/>
            <a:ext cx="371325" cy="37132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9083108" y="129803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</a:rPr>
              <a:t>중개</a:t>
            </a:r>
          </a:p>
        </p:txBody>
      </p:sp>
      <p:sp>
        <p:nvSpPr>
          <p:cNvPr id="15" name="타원 14"/>
          <p:cNvSpPr/>
          <p:nvPr/>
        </p:nvSpPr>
        <p:spPr>
          <a:xfrm>
            <a:off x="8929782" y="372776"/>
            <a:ext cx="371325" cy="371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/>
          </a:p>
        </p:txBody>
      </p:sp>
      <p:sp>
        <p:nvSpPr>
          <p:cNvPr id="16" name="직사각형 15"/>
          <p:cNvSpPr/>
          <p:nvPr/>
        </p:nvSpPr>
        <p:spPr>
          <a:xfrm>
            <a:off x="8843963" y="401924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chemeClr val="bg1"/>
                </a:solidFill>
              </a:rPr>
              <a:t>공유</a:t>
            </a:r>
            <a:endParaRPr lang="ko-KR" altLang="en-US" sz="1400" dirty="0"/>
          </a:p>
        </p:txBody>
      </p:sp>
      <p:sp>
        <p:nvSpPr>
          <p:cNvPr id="17" name="타원 16"/>
          <p:cNvSpPr/>
          <p:nvPr/>
        </p:nvSpPr>
        <p:spPr>
          <a:xfrm>
            <a:off x="9403370" y="363898"/>
            <a:ext cx="371325" cy="37132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9324341" y="418371"/>
            <a:ext cx="543739" cy="30777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chemeClr val="bg1">
                    <a:lumMod val="65000"/>
                  </a:schemeClr>
                </a:solidFill>
              </a:rPr>
              <a:t>검증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235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D07846-E01F-4D96-A2FF-AACB86732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Steemit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B3AC275-A553-4948-ACEE-64D648CD0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038" y="794684"/>
            <a:ext cx="9480066" cy="2594559"/>
          </a:xfrm>
        </p:spPr>
        <p:txBody>
          <a:bodyPr/>
          <a:lstStyle/>
          <a:p>
            <a:r>
              <a:rPr lang="ko-KR" altLang="en-US" dirty="0"/>
              <a:t>블록체인 기반 블로그 서비스 </a:t>
            </a:r>
            <a:r>
              <a:rPr lang="en-US" altLang="ko-KR" dirty="0"/>
              <a:t>(</a:t>
            </a:r>
            <a:r>
              <a:rPr lang="en-US" altLang="ko-KR" dirty="0">
                <a:hlinkClick r:id="rId2"/>
              </a:rPr>
              <a:t>http://steemit.com</a:t>
            </a:r>
            <a:r>
              <a:rPr lang="en-US" altLang="ko-KR" dirty="0"/>
              <a:t>) </a:t>
            </a:r>
          </a:p>
          <a:p>
            <a:pPr lvl="1"/>
            <a:r>
              <a:rPr lang="en-US" altLang="ko-KR" dirty="0" err="1"/>
              <a:t>Bitshare</a:t>
            </a:r>
            <a:r>
              <a:rPr lang="ko-KR" altLang="en-US" dirty="0"/>
              <a:t> 개발진이 </a:t>
            </a:r>
            <a:r>
              <a:rPr lang="ko-KR" altLang="en-US" dirty="0" err="1"/>
              <a:t>스팀잇</a:t>
            </a:r>
            <a:r>
              <a:rPr lang="en-US" altLang="ko-KR" dirty="0"/>
              <a:t> (</a:t>
            </a:r>
            <a:r>
              <a:rPr lang="en-US" altLang="ko-KR" dirty="0">
                <a:hlinkClick r:id="rId3"/>
              </a:rPr>
              <a:t>https://steem.io</a:t>
            </a:r>
            <a:r>
              <a:rPr lang="en-US" altLang="ko-KR" dirty="0"/>
              <a:t>) </a:t>
            </a:r>
            <a:r>
              <a:rPr lang="ko-KR" altLang="en-US" dirty="0"/>
              <a:t>개발</a:t>
            </a:r>
            <a:r>
              <a:rPr lang="en-US" altLang="ko-KR" dirty="0"/>
              <a:t> (2016.</a:t>
            </a:r>
            <a:r>
              <a:rPr lang="ko-KR" altLang="en-US" dirty="0"/>
              <a:t> </a:t>
            </a:r>
            <a:r>
              <a:rPr lang="en-US" altLang="ko-KR" dirty="0"/>
              <a:t>4) </a:t>
            </a:r>
            <a:r>
              <a:rPr lang="ko-KR" altLang="en-US" dirty="0"/>
              <a:t>및</a:t>
            </a:r>
            <a:r>
              <a:rPr lang="en-US" altLang="ko-KR" dirty="0"/>
              <a:t> 1</a:t>
            </a:r>
            <a:r>
              <a:rPr lang="ko-KR" altLang="en-US" dirty="0" err="1"/>
              <a:t>억개</a:t>
            </a:r>
            <a:r>
              <a:rPr lang="ko-KR" altLang="en-US" dirty="0"/>
              <a:t> 발행</a:t>
            </a:r>
            <a:r>
              <a:rPr lang="en-US" altLang="ko-KR" dirty="0"/>
              <a:t> </a:t>
            </a:r>
            <a:endParaRPr lang="ko-KR" altLang="en-US" dirty="0"/>
          </a:p>
          <a:p>
            <a:pPr lvl="1"/>
            <a:r>
              <a:rPr lang="ko-KR" altLang="en-US" dirty="0" err="1"/>
              <a:t>스팀잇의</a:t>
            </a:r>
            <a:r>
              <a:rPr lang="ko-KR" altLang="en-US" dirty="0"/>
              <a:t> 역할</a:t>
            </a:r>
            <a:r>
              <a:rPr lang="en-US" altLang="ko-KR" dirty="0"/>
              <a:t>: Social Media Sties, Content Creators, Readers, Traders </a:t>
            </a:r>
          </a:p>
          <a:p>
            <a:pPr lvl="1"/>
            <a:r>
              <a:rPr lang="en-US" altLang="ko-KR" dirty="0"/>
              <a:t>3</a:t>
            </a:r>
            <a:r>
              <a:rPr lang="ko-KR" altLang="en-US" dirty="0"/>
              <a:t>가지 코인</a:t>
            </a:r>
            <a:r>
              <a:rPr lang="en-US" altLang="ko-KR" dirty="0"/>
              <a:t> </a:t>
            </a:r>
            <a:r>
              <a:rPr lang="ko-KR" altLang="en-US" dirty="0"/>
              <a:t>사용</a:t>
            </a:r>
            <a:r>
              <a:rPr lang="en-US" altLang="ko-KR" dirty="0"/>
              <a:t>: STEEM, </a:t>
            </a:r>
            <a:r>
              <a:rPr lang="en-US" altLang="ko-KR" dirty="0" err="1"/>
              <a:t>Steem</a:t>
            </a:r>
            <a:r>
              <a:rPr lang="en-US" altLang="ko-KR" dirty="0"/>
              <a:t> power (SP), </a:t>
            </a:r>
            <a:r>
              <a:rPr lang="en-US" altLang="ko-KR" dirty="0" err="1"/>
              <a:t>Steem</a:t>
            </a:r>
            <a:r>
              <a:rPr lang="en-US" altLang="ko-KR" dirty="0"/>
              <a:t> Dollars (SMD)</a:t>
            </a:r>
          </a:p>
          <a:p>
            <a:pPr lvl="2"/>
            <a:r>
              <a:rPr lang="ko-KR" altLang="en-US" dirty="0"/>
              <a:t>스팀 달러는 스팀을 달러로 환산한 코인으로</a:t>
            </a:r>
            <a:r>
              <a:rPr lang="en-US" altLang="ko-KR" dirty="0"/>
              <a:t>, 1</a:t>
            </a:r>
            <a:r>
              <a:rPr lang="ko-KR" altLang="en-US" dirty="0"/>
              <a:t>주일 후 스팀으로 교환되고</a:t>
            </a:r>
            <a:r>
              <a:rPr lang="en-US" altLang="ko-KR" dirty="0"/>
              <a:t>, </a:t>
            </a:r>
            <a:r>
              <a:rPr lang="ko-KR" altLang="en-US" dirty="0"/>
              <a:t>매년 </a:t>
            </a:r>
            <a:r>
              <a:rPr lang="en-US" altLang="ko-KR" dirty="0"/>
              <a:t>10 %</a:t>
            </a:r>
            <a:r>
              <a:rPr lang="ko-KR" altLang="en-US" dirty="0"/>
              <a:t> 이자가 지급</a:t>
            </a:r>
          </a:p>
          <a:p>
            <a:pPr lvl="2"/>
            <a:r>
              <a:rPr lang="ko-KR" altLang="en-US" dirty="0"/>
              <a:t>스팀은 송금 또는 거래 가능한 코인으로</a:t>
            </a:r>
            <a:r>
              <a:rPr lang="en-US" altLang="ko-KR" dirty="0"/>
              <a:t>, </a:t>
            </a:r>
            <a:r>
              <a:rPr lang="ko-KR" altLang="en-US" dirty="0"/>
              <a:t>스팀 파워를 </a:t>
            </a:r>
            <a:r>
              <a:rPr lang="en-US" altLang="ko-KR" dirty="0"/>
              <a:t>104</a:t>
            </a:r>
            <a:r>
              <a:rPr lang="ko-KR" altLang="en-US" dirty="0"/>
              <a:t>주 동안 파워다운 시켜서 획득</a:t>
            </a:r>
            <a:endParaRPr lang="en-US" altLang="ko-KR" dirty="0"/>
          </a:p>
          <a:p>
            <a:pPr lvl="1"/>
            <a:r>
              <a:rPr lang="ko-KR" altLang="en-US" dirty="0" err="1"/>
              <a:t>중앙화된</a:t>
            </a:r>
            <a:r>
              <a:rPr lang="ko-KR" altLang="en-US" dirty="0"/>
              <a:t> 서버에서 </a:t>
            </a:r>
            <a:r>
              <a:rPr lang="ko-KR" altLang="en-US" dirty="0" err="1"/>
              <a:t>중앙화된</a:t>
            </a:r>
            <a:r>
              <a:rPr lang="ko-KR" altLang="en-US" dirty="0"/>
              <a:t> 의사결정권과 지분구조로 이슈가 되고 있음</a:t>
            </a:r>
            <a:endParaRPr lang="en-US" altLang="ko-KR" dirty="0"/>
          </a:p>
          <a:p>
            <a:pPr lvl="2"/>
            <a:endParaRPr lang="en-US" altLang="ko-KR" dirty="0"/>
          </a:p>
          <a:p>
            <a:r>
              <a:rPr lang="ko-KR" altLang="en-US" dirty="0" err="1"/>
              <a:t>스팀잇</a:t>
            </a:r>
            <a:r>
              <a:rPr lang="ko-KR" altLang="en-US" dirty="0"/>
              <a:t> </a:t>
            </a:r>
            <a:r>
              <a:rPr lang="en-US" altLang="ko-KR" dirty="0"/>
              <a:t>4</a:t>
            </a:r>
            <a:r>
              <a:rPr lang="ko-KR" altLang="en-US" dirty="0"/>
              <a:t>가지 보상정책</a:t>
            </a:r>
            <a:endParaRPr lang="en-US" altLang="ko-KR" dirty="0"/>
          </a:p>
          <a:p>
            <a:pPr lvl="1"/>
            <a:r>
              <a:rPr lang="ko-KR" altLang="en-US" dirty="0"/>
              <a:t>사용자는 </a:t>
            </a:r>
            <a:r>
              <a:rPr lang="ko-KR" altLang="en-US" dirty="0" err="1"/>
              <a:t>스티밋에서</a:t>
            </a:r>
            <a:r>
              <a:rPr lang="ko-KR" altLang="en-US" dirty="0"/>
              <a:t> 다른 소셜 뉴스 플랫폼 </a:t>
            </a:r>
            <a:r>
              <a:rPr lang="en-US" altLang="ko-KR" dirty="0"/>
              <a:t>(</a:t>
            </a:r>
            <a:r>
              <a:rPr lang="ko-KR" altLang="en-US" dirty="0"/>
              <a:t>예 </a:t>
            </a:r>
            <a:r>
              <a:rPr lang="en-US" altLang="ko-KR" dirty="0"/>
              <a:t>: Reddit, Hacker News)</a:t>
            </a:r>
            <a:r>
              <a:rPr lang="ko-KR" altLang="en-US" dirty="0"/>
              <a:t>처럼 콘텐츠를 만들고 </a:t>
            </a:r>
            <a:r>
              <a:rPr lang="ko-KR" altLang="en-US" dirty="0" err="1"/>
              <a:t>큐레이트하고</a:t>
            </a:r>
            <a:r>
              <a:rPr lang="ko-KR" altLang="en-US" dirty="0"/>
              <a:t> 스팀 코인에서 보상</a:t>
            </a:r>
            <a:endParaRPr lang="en-US" altLang="ko-KR" dirty="0"/>
          </a:p>
          <a:p>
            <a:pPr lvl="2"/>
            <a:r>
              <a:rPr lang="ko-KR" altLang="en-US" dirty="0"/>
              <a:t>보상의 </a:t>
            </a:r>
            <a:r>
              <a:rPr lang="en-US" altLang="ko-KR" dirty="0"/>
              <a:t>50%</a:t>
            </a:r>
            <a:r>
              <a:rPr lang="ko-KR" altLang="en-US" dirty="0"/>
              <a:t>는 즉시 사용가능한 스팀</a:t>
            </a:r>
            <a:r>
              <a:rPr lang="en-US" altLang="ko-KR" dirty="0"/>
              <a:t>, 50%</a:t>
            </a:r>
            <a:r>
              <a:rPr lang="ko-KR" altLang="en-US" dirty="0"/>
              <a:t>는 </a:t>
            </a:r>
            <a:r>
              <a:rPr lang="en-US" altLang="ko-KR" dirty="0"/>
              <a:t>104</a:t>
            </a:r>
            <a:r>
              <a:rPr lang="ko-KR" altLang="en-US" dirty="0"/>
              <a:t>주간 사용 불가능한 </a:t>
            </a:r>
            <a:r>
              <a:rPr lang="ko-KR" altLang="en-US" dirty="0" err="1"/>
              <a:t>베스팅</a:t>
            </a:r>
            <a:r>
              <a:rPr lang="ko-KR" altLang="en-US" dirty="0"/>
              <a:t> 스팀</a:t>
            </a:r>
            <a:r>
              <a:rPr lang="en-US" altLang="ko-KR" dirty="0"/>
              <a:t>(vesting </a:t>
            </a:r>
            <a:r>
              <a:rPr lang="en-US" altLang="ko-KR" dirty="0" err="1"/>
              <a:t>steem</a:t>
            </a:r>
            <a:r>
              <a:rPr lang="en-US" altLang="ko-KR" dirty="0"/>
              <a:t>)</a:t>
            </a:r>
            <a:endParaRPr lang="ko-KR" altLang="en-US" dirty="0"/>
          </a:p>
          <a:p>
            <a:pPr lvl="1"/>
            <a:r>
              <a:rPr lang="en-US" altLang="ko-KR" dirty="0"/>
              <a:t>Posting Rewards (</a:t>
            </a:r>
            <a:r>
              <a:rPr lang="ko-KR" altLang="en-US" dirty="0"/>
              <a:t>포스팅 보상</a:t>
            </a:r>
            <a:r>
              <a:rPr lang="en-US" altLang="ko-KR" dirty="0"/>
              <a:t>): </a:t>
            </a:r>
            <a:r>
              <a:rPr lang="ko-KR" altLang="en-US" dirty="0" err="1"/>
              <a:t>스팀잇에</a:t>
            </a:r>
            <a:r>
              <a:rPr lang="ko-KR" altLang="en-US" dirty="0"/>
              <a:t> 자료를 작성하고</a:t>
            </a:r>
            <a:r>
              <a:rPr lang="en-US" altLang="ko-KR" dirty="0"/>
              <a:t>, vote </a:t>
            </a:r>
            <a:r>
              <a:rPr lang="ko-KR" altLang="en-US" dirty="0"/>
              <a:t>비율에 따라 받는 스팀달러</a:t>
            </a:r>
            <a:r>
              <a:rPr lang="en-US" altLang="ko-KR" dirty="0"/>
              <a:t> </a:t>
            </a:r>
            <a:endParaRPr lang="ko-KR" altLang="en-US" dirty="0"/>
          </a:p>
          <a:p>
            <a:pPr lvl="1"/>
            <a:r>
              <a:rPr lang="en-US" altLang="ko-KR" dirty="0"/>
              <a:t>Curation Rewards (</a:t>
            </a:r>
            <a:r>
              <a:rPr lang="ko-KR" altLang="en-US" dirty="0"/>
              <a:t>좋아요</a:t>
            </a:r>
            <a:r>
              <a:rPr lang="en-US" altLang="ko-KR" dirty="0"/>
              <a:t> </a:t>
            </a:r>
            <a:r>
              <a:rPr lang="ko-KR" altLang="en-US" dirty="0"/>
              <a:t>보상</a:t>
            </a:r>
            <a:r>
              <a:rPr lang="en-US" altLang="ko-KR" dirty="0"/>
              <a:t>) : vote</a:t>
            </a:r>
            <a:r>
              <a:rPr lang="ko-KR" altLang="en-US" dirty="0"/>
              <a:t>마다 </a:t>
            </a:r>
            <a:r>
              <a:rPr lang="en-US" altLang="ko-KR" dirty="0"/>
              <a:t>$2</a:t>
            </a:r>
            <a:r>
              <a:rPr lang="ko-KR" altLang="en-US" dirty="0"/>
              <a:t>에 해당하는 스팀 파워를 지급</a:t>
            </a:r>
          </a:p>
          <a:p>
            <a:pPr lvl="1"/>
            <a:r>
              <a:rPr lang="en-US" altLang="ko-KR" dirty="0"/>
              <a:t>Commitment Rewards (</a:t>
            </a:r>
            <a:r>
              <a:rPr lang="ko-KR" altLang="en-US" dirty="0"/>
              <a:t>소통 보상</a:t>
            </a:r>
            <a:r>
              <a:rPr lang="en-US" altLang="ko-KR" dirty="0"/>
              <a:t>), Savings Rewards (</a:t>
            </a:r>
            <a:r>
              <a:rPr lang="ko-KR" altLang="en-US" dirty="0"/>
              <a:t>보관 보상</a:t>
            </a:r>
            <a:r>
              <a:rPr lang="en-US" altLang="ko-KR" dirty="0"/>
              <a:t>)</a:t>
            </a:r>
          </a:p>
          <a:p>
            <a:pPr lvl="2"/>
            <a:endParaRPr lang="en-US" altLang="ko-KR" dirty="0"/>
          </a:p>
          <a:p>
            <a:r>
              <a:rPr lang="ko-KR" altLang="en-US" dirty="0" err="1"/>
              <a:t>먹스팀</a:t>
            </a:r>
            <a:r>
              <a:rPr lang="en-US" altLang="ko-KR" dirty="0"/>
              <a:t>(muksteem.com): </a:t>
            </a:r>
            <a:r>
              <a:rPr lang="ko-KR" altLang="en-US" dirty="0" err="1"/>
              <a:t>스팀잇</a:t>
            </a:r>
            <a:r>
              <a:rPr lang="ko-KR" altLang="en-US" dirty="0"/>
              <a:t> 글의 맛집을 구글 지도에 표시한 전국 맛집 지도</a:t>
            </a:r>
            <a:endParaRPr lang="en-US" altLang="ko-KR" dirty="0"/>
          </a:p>
          <a:p>
            <a:r>
              <a:rPr lang="en-US" altLang="ko-KR" dirty="0" err="1"/>
              <a:t>Dtube</a:t>
            </a:r>
            <a:r>
              <a:rPr lang="en-US" altLang="ko-KR" dirty="0"/>
              <a:t>: </a:t>
            </a:r>
            <a:r>
              <a:rPr lang="en-US" altLang="ko-KR" dirty="0" err="1"/>
              <a:t>Utube</a:t>
            </a:r>
            <a:r>
              <a:rPr lang="ko-KR" altLang="en-US" dirty="0"/>
              <a:t> 와 같은 동영상 </a:t>
            </a:r>
          </a:p>
          <a:p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7E52D6A-9694-4C6D-9A08-FCFFB43991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0150" y="857729"/>
            <a:ext cx="1230588" cy="1473570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9162137" y="75330"/>
            <a:ext cx="371325" cy="37132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083108" y="129803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</a:rPr>
              <a:t>중개</a:t>
            </a:r>
          </a:p>
        </p:txBody>
      </p:sp>
      <p:sp>
        <p:nvSpPr>
          <p:cNvPr id="7" name="타원 6"/>
          <p:cNvSpPr/>
          <p:nvPr/>
        </p:nvSpPr>
        <p:spPr>
          <a:xfrm>
            <a:off x="8929782" y="372776"/>
            <a:ext cx="371325" cy="371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/>
          </a:p>
        </p:txBody>
      </p:sp>
      <p:sp>
        <p:nvSpPr>
          <p:cNvPr id="8" name="직사각형 7"/>
          <p:cNvSpPr/>
          <p:nvPr/>
        </p:nvSpPr>
        <p:spPr>
          <a:xfrm>
            <a:off x="8843963" y="401924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chemeClr val="bg1"/>
                </a:solidFill>
              </a:rPr>
              <a:t>공유</a:t>
            </a:r>
            <a:endParaRPr lang="ko-KR" altLang="en-US" sz="1400" dirty="0"/>
          </a:p>
        </p:txBody>
      </p:sp>
      <p:sp>
        <p:nvSpPr>
          <p:cNvPr id="9" name="타원 8"/>
          <p:cNvSpPr/>
          <p:nvPr/>
        </p:nvSpPr>
        <p:spPr>
          <a:xfrm>
            <a:off x="9403370" y="363898"/>
            <a:ext cx="371325" cy="37132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324341" y="418371"/>
            <a:ext cx="543739" cy="30777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chemeClr val="bg1">
                    <a:lumMod val="65000"/>
                  </a:schemeClr>
                </a:solidFill>
              </a:rPr>
              <a:t>검증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6929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4A28A0-1EBA-4C38-BF07-333585624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블록체인</a:t>
            </a:r>
            <a:r>
              <a:rPr lang="ko-KR" altLang="en-US" dirty="0" smtClean="0"/>
              <a:t> 기반 공동인증 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CF5B76E-EDFE-4A6D-95A2-26724470C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038" y="794684"/>
            <a:ext cx="9460188" cy="3628229"/>
          </a:xfrm>
        </p:spPr>
        <p:txBody>
          <a:bodyPr/>
          <a:lstStyle/>
          <a:p>
            <a:r>
              <a:rPr lang="ko-KR" altLang="en-US" dirty="0"/>
              <a:t>더루프의 루프체인 기반 체인 </a:t>
            </a:r>
            <a:r>
              <a:rPr lang="en-US" altLang="ko-KR" dirty="0"/>
              <a:t>ID (Chain-ID)</a:t>
            </a:r>
            <a:r>
              <a:rPr lang="ko-KR" altLang="en-US" dirty="0"/>
              <a:t>를</a:t>
            </a:r>
            <a:r>
              <a:rPr lang="en-US" altLang="ko-KR" dirty="0"/>
              <a:t> </a:t>
            </a:r>
            <a:r>
              <a:rPr lang="ko-KR" altLang="en-US" dirty="0"/>
              <a:t>통해 </a:t>
            </a:r>
            <a:r>
              <a:rPr lang="en-US" altLang="ko-KR" dirty="0"/>
              <a:t> 26</a:t>
            </a:r>
            <a:r>
              <a:rPr lang="ko-KR" altLang="en-US" dirty="0"/>
              <a:t>개 증권사 간 </a:t>
            </a:r>
            <a:r>
              <a:rPr lang="ko-KR" altLang="en-US" dirty="0" smtClean="0"/>
              <a:t>공동인증  </a:t>
            </a:r>
            <a:r>
              <a:rPr lang="en-US" altLang="ko-KR" dirty="0"/>
              <a:t>(2017.10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C48207A-1183-4E4C-AF3F-241C444EC283}"/>
              </a:ext>
            </a:extLst>
          </p:cNvPr>
          <p:cNvSpPr/>
          <p:nvPr/>
        </p:nvSpPr>
        <p:spPr>
          <a:xfrm>
            <a:off x="701376" y="6396335"/>
            <a:ext cx="80169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 err="1">
                <a:latin typeface="+mn-ea"/>
              </a:rPr>
              <a:t>금투협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세계 최초 블록체인 공동인증 서비스 오픈</a:t>
            </a:r>
            <a:r>
              <a:rPr lang="en-US" altLang="ko-KR" sz="1200" dirty="0">
                <a:latin typeface="+mn-ea"/>
              </a:rPr>
              <a:t>, </a:t>
            </a:r>
            <a:r>
              <a:rPr lang="en-US" altLang="ko-KR" sz="1200" dirty="0">
                <a:latin typeface="+mn-ea"/>
                <a:hlinkClick r:id="rId2"/>
              </a:rPr>
              <a:t>http://</a:t>
            </a:r>
            <a:r>
              <a:rPr lang="en-US" altLang="ko-KR" sz="1200" dirty="0" smtClean="0">
                <a:latin typeface="+mn-ea"/>
                <a:hlinkClick r:id="rId2"/>
              </a:rPr>
              <a:t>www.kofia.or.kr/npboard/m_18/list.do</a:t>
            </a:r>
            <a:endParaRPr lang="en-US" altLang="ko-KR" sz="1200" dirty="0" smtClean="0">
              <a:latin typeface="+mn-ea"/>
            </a:endParaRPr>
          </a:p>
          <a:p>
            <a:r>
              <a:rPr lang="en-US" altLang="ko-KR" sz="1200" dirty="0">
                <a:latin typeface="+mn-ea"/>
              </a:rPr>
              <a:t>https://blog.naver.com/bitfly/221307799576 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856BB87-18EE-4256-A658-13EFFF5FAF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731" y="1547728"/>
            <a:ext cx="6137207" cy="450715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4646" y="2138409"/>
            <a:ext cx="2266950" cy="2971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61438" y="5451665"/>
            <a:ext cx="2598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네델란드</a:t>
            </a:r>
            <a:r>
              <a:rPr lang="ko-KR" altLang="en-US" dirty="0" smtClean="0"/>
              <a:t> 블록체인 여권</a:t>
            </a:r>
            <a:endParaRPr lang="ko-KR" altLang="en-US" dirty="0"/>
          </a:p>
        </p:txBody>
      </p:sp>
      <p:sp>
        <p:nvSpPr>
          <p:cNvPr id="8" name="타원 7"/>
          <p:cNvSpPr/>
          <p:nvPr/>
        </p:nvSpPr>
        <p:spPr>
          <a:xfrm>
            <a:off x="9233156" y="8714"/>
            <a:ext cx="371325" cy="37132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154127" y="63187"/>
            <a:ext cx="543739" cy="30777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</a:rPr>
              <a:t>중개</a:t>
            </a:r>
          </a:p>
        </p:txBody>
      </p:sp>
      <p:sp>
        <p:nvSpPr>
          <p:cNvPr id="10" name="타원 9"/>
          <p:cNvSpPr/>
          <p:nvPr/>
        </p:nvSpPr>
        <p:spPr>
          <a:xfrm>
            <a:off x="9000801" y="306160"/>
            <a:ext cx="371325" cy="37132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941156" y="370435"/>
            <a:ext cx="543739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chemeClr val="bg1">
                    <a:lumMod val="65000"/>
                  </a:schemeClr>
                </a:solidFill>
              </a:rPr>
              <a:t>공유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74389" y="297282"/>
            <a:ext cx="371325" cy="3713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/>
          </a:p>
        </p:txBody>
      </p:sp>
      <p:sp>
        <p:nvSpPr>
          <p:cNvPr id="13" name="직사각형 12"/>
          <p:cNvSpPr/>
          <p:nvPr/>
        </p:nvSpPr>
        <p:spPr>
          <a:xfrm>
            <a:off x="9395360" y="351755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chemeClr val="bg1"/>
                </a:solidFill>
              </a:rPr>
              <a:t>검증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6630980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2018 </a:t>
            </a:r>
            <a:r>
              <a:rPr lang="ko-KR" altLang="en-US" dirty="0" smtClean="0"/>
              <a:t>정부 시범사업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8" y="1312543"/>
            <a:ext cx="2904985" cy="2114513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76731" y="3473296"/>
            <a:ext cx="13821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dirty="0" smtClean="0"/>
              <a:t>투표 </a:t>
            </a:r>
            <a:r>
              <a:rPr lang="en-US" altLang="ko-KR" sz="1600" dirty="0"/>
              <a:t>[</a:t>
            </a:r>
            <a:r>
              <a:rPr lang="ko-KR" altLang="en-US" sz="1600" dirty="0"/>
              <a:t>선관위</a:t>
            </a:r>
            <a:r>
              <a:rPr lang="en-US" altLang="ko-KR" sz="1600" dirty="0" smtClean="0"/>
              <a:t>]</a:t>
            </a:r>
            <a:endParaRPr lang="ko-KR" altLang="en-US" sz="1600" dirty="0"/>
          </a:p>
        </p:txBody>
      </p:sp>
      <p:sp>
        <p:nvSpPr>
          <p:cNvPr id="7" name="직사각형 6"/>
          <p:cNvSpPr/>
          <p:nvPr/>
        </p:nvSpPr>
        <p:spPr>
          <a:xfrm>
            <a:off x="3372486" y="3473296"/>
            <a:ext cx="26597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dirty="0"/>
              <a:t>소고기 </a:t>
            </a:r>
            <a:r>
              <a:rPr lang="ko-KR" altLang="en-US" sz="1600" dirty="0" smtClean="0"/>
              <a:t>이력관리 </a:t>
            </a:r>
            <a:r>
              <a:rPr lang="en-US" altLang="ko-KR" sz="1600" dirty="0" smtClean="0"/>
              <a:t>[</a:t>
            </a:r>
            <a:r>
              <a:rPr lang="ko-KR" altLang="en-US" sz="1600" dirty="0" err="1"/>
              <a:t>농식품부</a:t>
            </a:r>
            <a:r>
              <a:rPr lang="en-US" altLang="ko-KR" sz="1600" dirty="0" smtClean="0"/>
              <a:t>]</a:t>
            </a:r>
            <a:endParaRPr lang="ko-KR" altLang="en-US" sz="1600" dirty="0"/>
          </a:p>
        </p:txBody>
      </p:sp>
      <p:sp>
        <p:nvSpPr>
          <p:cNvPr id="8" name="직사각형 7"/>
          <p:cNvSpPr/>
          <p:nvPr/>
        </p:nvSpPr>
        <p:spPr>
          <a:xfrm>
            <a:off x="6703992" y="3473296"/>
            <a:ext cx="20441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600" dirty="0"/>
              <a:t>부동산 거래 </a:t>
            </a:r>
            <a:r>
              <a:rPr lang="en-US" altLang="ko-KR" sz="1600" dirty="0"/>
              <a:t>[</a:t>
            </a:r>
            <a:r>
              <a:rPr lang="ko-KR" altLang="en-US" sz="1600" dirty="0" err="1"/>
              <a:t>국토부</a:t>
            </a:r>
            <a:r>
              <a:rPr lang="en-US" altLang="ko-KR" sz="1600" dirty="0"/>
              <a:t>]</a:t>
            </a:r>
            <a:endParaRPr lang="ko-KR" altLang="en-US" sz="1600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1101" y="1310095"/>
            <a:ext cx="2581275" cy="20955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9842" y="1310669"/>
            <a:ext cx="3258476" cy="2066351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787206" y="6214032"/>
            <a:ext cx="17924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600" dirty="0" smtClean="0"/>
              <a:t>전자문서 </a:t>
            </a:r>
            <a:r>
              <a:rPr lang="en-US" altLang="ko-KR" sz="1600" dirty="0" smtClean="0"/>
              <a:t>[</a:t>
            </a:r>
            <a:r>
              <a:rPr lang="ko-KR" altLang="en-US" sz="1600" dirty="0"/>
              <a:t>외교부</a:t>
            </a:r>
            <a:r>
              <a:rPr lang="en-US" altLang="ko-KR" sz="1600" dirty="0"/>
              <a:t>]</a:t>
            </a:r>
            <a:endParaRPr lang="ko-KR" altLang="en-US" sz="1600" dirty="0"/>
          </a:p>
        </p:txBody>
      </p:sp>
      <p:sp>
        <p:nvSpPr>
          <p:cNvPr id="13" name="직사각형 12"/>
          <p:cNvSpPr/>
          <p:nvPr/>
        </p:nvSpPr>
        <p:spPr>
          <a:xfrm>
            <a:off x="6818897" y="6207229"/>
            <a:ext cx="18389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600" dirty="0"/>
              <a:t>개인 통관 </a:t>
            </a:r>
            <a:r>
              <a:rPr lang="en-US" altLang="ko-KR" sz="1600" dirty="0"/>
              <a:t>[</a:t>
            </a:r>
            <a:r>
              <a:rPr lang="ko-KR" altLang="en-US" sz="1600" dirty="0"/>
              <a:t>관세청</a:t>
            </a:r>
            <a:r>
              <a:rPr lang="en-US" altLang="ko-KR" sz="1600" dirty="0"/>
              <a:t>]</a:t>
            </a:r>
            <a:endParaRPr lang="ko-KR" altLang="en-US" sz="1600" dirty="0"/>
          </a:p>
        </p:txBody>
      </p:sp>
      <p:sp>
        <p:nvSpPr>
          <p:cNvPr id="14" name="직사각형 13"/>
          <p:cNvSpPr/>
          <p:nvPr/>
        </p:nvSpPr>
        <p:spPr>
          <a:xfrm>
            <a:off x="3369352" y="6214032"/>
            <a:ext cx="27061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600" dirty="0" smtClean="0"/>
              <a:t>컨테이너 </a:t>
            </a:r>
            <a:r>
              <a:rPr lang="ko-KR" altLang="en-US" sz="1600" dirty="0" err="1"/>
              <a:t>환적</a:t>
            </a:r>
            <a:r>
              <a:rPr lang="ko-KR" altLang="en-US" sz="1600" dirty="0"/>
              <a:t> </a:t>
            </a:r>
            <a:r>
              <a:rPr lang="ko-KR" altLang="en-US" sz="1600" dirty="0" smtClean="0"/>
              <a:t>문서 </a:t>
            </a:r>
            <a:r>
              <a:rPr lang="en-US" altLang="ko-KR" sz="1600" dirty="0"/>
              <a:t>[</a:t>
            </a:r>
            <a:r>
              <a:rPr lang="ko-KR" altLang="en-US" sz="1600" dirty="0" err="1"/>
              <a:t>해수부</a:t>
            </a:r>
            <a:r>
              <a:rPr lang="en-US" altLang="ko-KR" sz="1600" dirty="0"/>
              <a:t>]</a:t>
            </a:r>
            <a:endParaRPr lang="ko-KR" altLang="en-US" sz="1600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8" y="4196824"/>
            <a:ext cx="2903766" cy="1986547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1101" y="4196613"/>
            <a:ext cx="2581275" cy="1986757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89837" y="4196613"/>
            <a:ext cx="3228481" cy="198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3040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블록체인</a:t>
            </a:r>
            <a:r>
              <a:rPr lang="ko-KR" altLang="en-US" dirty="0" smtClean="0"/>
              <a:t> 기술 발전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8" y="794684"/>
            <a:ext cx="9605962" cy="740605"/>
          </a:xfrm>
        </p:spPr>
        <p:txBody>
          <a:bodyPr/>
          <a:lstStyle/>
          <a:p>
            <a:r>
              <a:rPr lang="ko-KR" altLang="en-US" dirty="0" err="1" smtClean="0"/>
              <a:t>블록체인</a:t>
            </a:r>
            <a:r>
              <a:rPr lang="ko-KR" altLang="en-US" dirty="0" smtClean="0"/>
              <a:t> 개발 현황과 문제점</a:t>
            </a:r>
          </a:p>
          <a:p>
            <a:pPr lvl="1"/>
            <a:r>
              <a:rPr lang="ko-KR" altLang="en-US" dirty="0" smtClean="0"/>
              <a:t>다양한 </a:t>
            </a:r>
            <a:r>
              <a:rPr lang="ko-KR" altLang="en-US" dirty="0" err="1" smtClean="0"/>
              <a:t>블록체인</a:t>
            </a:r>
            <a:r>
              <a:rPr lang="ko-KR" altLang="en-US" dirty="0" smtClean="0"/>
              <a:t> 플랫폼들이 산재하여 서비스 개발 시 선택이 어려움 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전세계 </a:t>
            </a:r>
            <a:r>
              <a:rPr lang="en-US" altLang="ko-KR" dirty="0"/>
              <a:t>2099</a:t>
            </a:r>
            <a:r>
              <a:rPr lang="ko-KR" altLang="en-US" dirty="0"/>
              <a:t>개 </a:t>
            </a:r>
            <a:r>
              <a:rPr lang="ko-KR" altLang="en-US" dirty="0" err="1"/>
              <a:t>블록체인</a:t>
            </a:r>
            <a:r>
              <a:rPr lang="ko-KR" altLang="en-US" dirty="0"/>
              <a:t> 플랫폼 </a:t>
            </a:r>
            <a:r>
              <a:rPr lang="en-US" altLang="ko-KR" dirty="0"/>
              <a:t>(</a:t>
            </a:r>
            <a:r>
              <a:rPr lang="ko-KR" altLang="en-US" dirty="0"/>
              <a:t>출처</a:t>
            </a:r>
            <a:r>
              <a:rPr lang="en-US" altLang="ko-KR" dirty="0"/>
              <a:t>: coinmarketcap.com, 2018.10.18.) </a:t>
            </a:r>
          </a:p>
          <a:p>
            <a:pPr lvl="1"/>
            <a:r>
              <a:rPr lang="ko-KR" altLang="en-US" dirty="0"/>
              <a:t>다양한 플랫폼 기반의 </a:t>
            </a:r>
            <a:r>
              <a:rPr lang="ko-KR" altLang="en-US" dirty="0" err="1"/>
              <a:t>블록체인</a:t>
            </a:r>
            <a:r>
              <a:rPr lang="ko-KR" altLang="en-US" dirty="0"/>
              <a:t> </a:t>
            </a:r>
            <a:r>
              <a:rPr lang="ko-KR" altLang="en-US" dirty="0" err="1"/>
              <a:t>서비스실증</a:t>
            </a:r>
            <a:r>
              <a:rPr lang="ko-KR" altLang="en-US" dirty="0"/>
              <a:t> </a:t>
            </a:r>
            <a:r>
              <a:rPr lang="ko-KR" altLang="en-US" dirty="0" smtClean="0"/>
              <a:t>사업 남발로 향후 업무 </a:t>
            </a:r>
            <a:r>
              <a:rPr lang="ko-KR" altLang="en-US" dirty="0"/>
              <a:t>연계 또는 데이터 공유가 </a:t>
            </a:r>
            <a:r>
              <a:rPr lang="ko-KR" altLang="en-US" dirty="0" smtClean="0"/>
              <a:t>어려움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대용량거래</a:t>
            </a:r>
            <a:r>
              <a:rPr lang="ko-KR" altLang="en-US" dirty="0" smtClean="0"/>
              <a:t> 및 </a:t>
            </a:r>
            <a:r>
              <a:rPr lang="en-US" altLang="ko-KR" dirty="0" smtClean="0"/>
              <a:t>Multi-Party </a:t>
            </a:r>
            <a:r>
              <a:rPr lang="ko-KR" altLang="en-US" dirty="0" smtClean="0"/>
              <a:t>거래에 필요한 </a:t>
            </a:r>
            <a:r>
              <a:rPr lang="en-US" altLang="ko-KR" dirty="0" smtClean="0"/>
              <a:t>TPS (Transaction per Second) </a:t>
            </a:r>
            <a:r>
              <a:rPr lang="ko-KR" altLang="en-US" dirty="0" smtClean="0"/>
              <a:t>향상을 위한 기술발전 필요</a:t>
            </a:r>
            <a:endParaRPr lang="ko-KR" altLang="en-US" dirty="0"/>
          </a:p>
          <a:p>
            <a:pPr lvl="2"/>
            <a:endParaRPr lang="en-US" altLang="ko-KR" dirty="0" smtClean="0"/>
          </a:p>
          <a:p>
            <a:r>
              <a:rPr lang="ko-KR" altLang="en-US" dirty="0" err="1" smtClean="0"/>
              <a:t>블록체인</a:t>
            </a:r>
            <a:r>
              <a:rPr lang="ko-KR" altLang="en-US" dirty="0" smtClean="0"/>
              <a:t> 플랫폼의 중요성</a:t>
            </a:r>
            <a:endParaRPr lang="ko-KR" altLang="en-US" dirty="0"/>
          </a:p>
          <a:p>
            <a:pPr lvl="1"/>
            <a:r>
              <a:rPr lang="ko-KR" altLang="en-US" dirty="0" smtClean="0"/>
              <a:t> </a:t>
            </a:r>
            <a:r>
              <a:rPr lang="ko-KR" altLang="en-US" dirty="0" err="1" smtClean="0"/>
              <a:t>블록체인</a:t>
            </a:r>
            <a:r>
              <a:rPr lang="ko-KR" altLang="en-US" dirty="0" smtClean="0"/>
              <a:t> 플랫폼은 다양한 서비스 개발에 활용이 가능하여 중소벤처기업 육성이 용이함</a:t>
            </a:r>
          </a:p>
          <a:p>
            <a:pPr lvl="2"/>
            <a:r>
              <a:rPr lang="ko-KR" altLang="en-US" dirty="0" smtClean="0"/>
              <a:t>코어 기능 및 서비스 기능의 모듈화를 통한 </a:t>
            </a:r>
            <a:r>
              <a:rPr lang="ko-KR" altLang="en-US" dirty="0" err="1" smtClean="0"/>
              <a:t>레고타입의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블록체인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모듈개발</a:t>
            </a:r>
            <a:endParaRPr lang="ko-KR" altLang="en-US" dirty="0" smtClean="0"/>
          </a:p>
          <a:p>
            <a:pPr lvl="1"/>
            <a:r>
              <a:rPr lang="ko-KR" altLang="en-US" dirty="0" smtClean="0"/>
              <a:t>모바일 </a:t>
            </a:r>
            <a:r>
              <a:rPr lang="ko-KR" altLang="en-US" dirty="0"/>
              <a:t>플랫폼</a:t>
            </a:r>
            <a:r>
              <a:rPr lang="en-US" altLang="ko-KR" dirty="0"/>
              <a:t>(Android, iOS </a:t>
            </a:r>
            <a:r>
              <a:rPr lang="ko-KR" altLang="en-US" dirty="0"/>
              <a:t>등</a:t>
            </a:r>
            <a:r>
              <a:rPr lang="en-US" altLang="ko-KR" dirty="0"/>
              <a:t>) </a:t>
            </a:r>
            <a:r>
              <a:rPr lang="ko-KR" altLang="en-US" dirty="0" smtClean="0"/>
              <a:t>에서 </a:t>
            </a:r>
            <a:r>
              <a:rPr lang="ko-KR" altLang="en-US" dirty="0"/>
              <a:t>뺏긴 앱 주도권 </a:t>
            </a:r>
            <a:r>
              <a:rPr lang="ko-KR" altLang="en-US" dirty="0" smtClean="0"/>
              <a:t>회복 기회 </a:t>
            </a:r>
            <a:endParaRPr lang="ko-KR" altLang="en-US" dirty="0"/>
          </a:p>
          <a:p>
            <a:pPr lvl="1"/>
            <a:r>
              <a:rPr lang="en-US" altLang="ko-KR" dirty="0" smtClean="0"/>
              <a:t>MS, </a:t>
            </a:r>
            <a:r>
              <a:rPr lang="ko-KR" altLang="en-US" dirty="0" smtClean="0"/>
              <a:t>아마존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구글 </a:t>
            </a:r>
            <a:r>
              <a:rPr lang="ko-KR" altLang="en-US" dirty="0" err="1" smtClean="0"/>
              <a:t>클라우드</a:t>
            </a:r>
            <a:r>
              <a:rPr lang="ko-KR" altLang="en-US" dirty="0" smtClean="0"/>
              <a:t> 시장에 잠식당하고 있는 국내 </a:t>
            </a:r>
            <a:r>
              <a:rPr lang="ko-KR" altLang="en-US" dirty="0" err="1" smtClean="0"/>
              <a:t>블록체인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클라우드</a:t>
            </a:r>
            <a:r>
              <a:rPr lang="ko-KR" altLang="en-US" dirty="0" smtClean="0"/>
              <a:t> </a:t>
            </a:r>
            <a:r>
              <a:rPr lang="ko-KR" altLang="en-US" dirty="0"/>
              <a:t>서비스</a:t>
            </a:r>
            <a:r>
              <a:rPr lang="en-US" altLang="ko-KR" dirty="0"/>
              <a:t>(</a:t>
            </a:r>
            <a:r>
              <a:rPr lang="en-US" altLang="ko-KR" dirty="0" err="1"/>
              <a:t>BaaS</a:t>
            </a:r>
            <a:r>
              <a:rPr lang="en-US" altLang="ko-KR" dirty="0"/>
              <a:t>) </a:t>
            </a:r>
            <a:r>
              <a:rPr lang="ko-KR" altLang="en-US" dirty="0"/>
              <a:t>시장 </a:t>
            </a:r>
            <a:r>
              <a:rPr lang="ko-KR" altLang="en-US" dirty="0" smtClean="0"/>
              <a:t>창출</a:t>
            </a:r>
            <a:endParaRPr lang="ko-KR" altLang="en-US" dirty="0"/>
          </a:p>
        </p:txBody>
      </p:sp>
      <p:pic>
        <p:nvPicPr>
          <p:cNvPr id="4" name="Picture 4" descr="https://www.ethereum.org/images/logos/ETHEREUM-ICON_Black.png">
            <a:extLst>
              <a:ext uri="{FF2B5EF4-FFF2-40B4-BE49-F238E27FC236}">
                <a16:creationId xmlns:a16="http://schemas.microsoft.com/office/drawing/2014/main" id="{89D88696-490D-425E-9DF7-A946354A6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63" y="5497302"/>
            <a:ext cx="841654" cy="83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F0BCAB2-2565-4135-B36B-C836948816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5727" y="5550113"/>
            <a:ext cx="850108" cy="76758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6138" y="5565223"/>
            <a:ext cx="590550" cy="7524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78033" y="4982135"/>
            <a:ext cx="1622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국외 </a:t>
            </a:r>
            <a:r>
              <a:rPr lang="ko-KR" altLang="en-US" dirty="0" err="1" smtClean="0"/>
              <a:t>블록체인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557361" y="4982135"/>
            <a:ext cx="1622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국내 </a:t>
            </a:r>
            <a:r>
              <a:rPr lang="ko-KR" altLang="en-US" dirty="0" err="1" smtClean="0"/>
              <a:t>블록체인</a:t>
            </a:r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3834" y="5552447"/>
            <a:ext cx="622144" cy="665424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0020" y="5594464"/>
            <a:ext cx="587340" cy="62340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192" y="5580369"/>
            <a:ext cx="647662" cy="632333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3281" y="5720759"/>
            <a:ext cx="1096267" cy="36630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16851" y="5702215"/>
            <a:ext cx="952192" cy="52514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F1E78B6-2CD1-4F97-8B11-0BC682AD166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3468" y="5542401"/>
            <a:ext cx="498073" cy="684963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07070" y="5636814"/>
            <a:ext cx="657225" cy="5905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211679" y="5840138"/>
            <a:ext cx="476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atin typeface="+mn-ea"/>
              </a:rPr>
              <a:t>vs.</a:t>
            </a:r>
            <a:endParaRPr lang="ko-KR" altLang="en-US" sz="2000" dirty="0"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9613ED7-269E-4BD2-92C1-55B60DB4B3C1}"/>
              </a:ext>
            </a:extLst>
          </p:cNvPr>
          <p:cNvSpPr/>
          <p:nvPr/>
        </p:nvSpPr>
        <p:spPr>
          <a:xfrm>
            <a:off x="6366092" y="6304532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/>
              <a:t>2018</a:t>
            </a:r>
            <a:endParaRPr lang="ko-KR" altLang="en-US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9613ED7-269E-4BD2-92C1-55B60DB4B3C1}"/>
              </a:ext>
            </a:extLst>
          </p:cNvPr>
          <p:cNvSpPr/>
          <p:nvPr/>
        </p:nvSpPr>
        <p:spPr>
          <a:xfrm>
            <a:off x="8363176" y="6298309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/>
              <a:t>2019</a:t>
            </a:r>
            <a:endParaRPr lang="ko-KR" altLang="en-US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9613ED7-269E-4BD2-92C1-55B60DB4B3C1}"/>
              </a:ext>
            </a:extLst>
          </p:cNvPr>
          <p:cNvSpPr/>
          <p:nvPr/>
        </p:nvSpPr>
        <p:spPr>
          <a:xfrm>
            <a:off x="4944981" y="6298309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2017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283001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J.P. </a:t>
            </a:r>
            <a:r>
              <a:rPr lang="ko-KR" altLang="en-US" dirty="0"/>
              <a:t>모건 </a:t>
            </a:r>
            <a:r>
              <a:rPr lang="ko-KR" altLang="en-US" dirty="0" err="1"/>
              <a:t>블록체인</a:t>
            </a:r>
            <a:r>
              <a:rPr lang="ko-KR" altLang="en-US" dirty="0"/>
              <a:t> 기술 영향 평가 보고서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0038" y="794684"/>
            <a:ext cx="9374540" cy="711387"/>
          </a:xfrm>
        </p:spPr>
        <p:txBody>
          <a:bodyPr/>
          <a:lstStyle/>
          <a:p>
            <a:r>
              <a:rPr lang="en-US" altLang="ko-KR" dirty="0" smtClean="0"/>
              <a:t>Unlocking </a:t>
            </a:r>
            <a:r>
              <a:rPr lang="en-US" altLang="ko-KR" dirty="0"/>
              <a:t>Economic Advantage with </a:t>
            </a:r>
            <a:r>
              <a:rPr lang="en-US" altLang="ko-KR" dirty="0" err="1" smtClean="0"/>
              <a:t>Blockchain</a:t>
            </a:r>
            <a:r>
              <a:rPr lang="en-US" altLang="ko-KR" dirty="0"/>
              <a:t> </a:t>
            </a:r>
            <a:r>
              <a:rPr lang="en-US" altLang="ko-KR" dirty="0" smtClean="0"/>
              <a:t>(2015)</a:t>
            </a:r>
          </a:p>
          <a:p>
            <a:pPr lvl="1"/>
            <a:r>
              <a:rPr lang="en-US" altLang="ko-KR" dirty="0" smtClean="0"/>
              <a:t>A-Guide-for-Asset-Managers, J.P</a:t>
            </a:r>
            <a:r>
              <a:rPr lang="en-US" altLang="ko-KR" dirty="0"/>
              <a:t>. Morgan &amp; </a:t>
            </a:r>
            <a:r>
              <a:rPr lang="en-US" altLang="ko-KR" dirty="0" smtClean="0"/>
              <a:t>Oliver-Wyman</a:t>
            </a:r>
          </a:p>
          <a:p>
            <a:pPr lvl="1"/>
            <a:endParaRPr lang="en-US" altLang="ko-KR" dirty="0"/>
          </a:p>
          <a:p>
            <a:r>
              <a:rPr lang="en-US" altLang="ko-KR" dirty="0" smtClean="0"/>
              <a:t>Wave </a:t>
            </a:r>
            <a:r>
              <a:rPr lang="en-US" altLang="ko-KR" dirty="0"/>
              <a:t>1 (2016-19</a:t>
            </a:r>
            <a:r>
              <a:rPr lang="en-US" altLang="ko-KR" dirty="0" smtClean="0"/>
              <a:t>) : </a:t>
            </a:r>
            <a:r>
              <a:rPr lang="en-US" altLang="ko-KR" b="1" dirty="0" smtClean="0"/>
              <a:t>Trust &amp; Validation-Free</a:t>
            </a:r>
            <a:endParaRPr lang="en-US" altLang="ko-KR" b="1" dirty="0"/>
          </a:p>
          <a:p>
            <a:pPr lvl="1"/>
            <a:r>
              <a:rPr lang="en-US" altLang="ko-KR" dirty="0" smtClean="0"/>
              <a:t>Burdensome </a:t>
            </a:r>
            <a:r>
              <a:rPr lang="en-US" altLang="ko-KR" dirty="0"/>
              <a:t>processes for transmitting and validating documentation can be </a:t>
            </a:r>
            <a:r>
              <a:rPr lang="en-US" altLang="ko-KR" dirty="0" smtClean="0"/>
              <a:t>improved</a:t>
            </a:r>
          </a:p>
          <a:p>
            <a:pPr lvl="1"/>
            <a:endParaRPr lang="en-US" altLang="ko-KR" dirty="0"/>
          </a:p>
          <a:p>
            <a:r>
              <a:rPr lang="en-US" altLang="ko-KR" dirty="0"/>
              <a:t>Wave 2 (2017-25</a:t>
            </a:r>
            <a:r>
              <a:rPr lang="en-US" altLang="ko-KR" dirty="0" smtClean="0"/>
              <a:t>): </a:t>
            </a:r>
            <a:r>
              <a:rPr lang="en-US" altLang="ko-KR" b="1" dirty="0" smtClean="0"/>
              <a:t>Self-Owned Data</a:t>
            </a:r>
            <a:endParaRPr lang="en-US" altLang="ko-KR" b="1" dirty="0"/>
          </a:p>
          <a:p>
            <a:pPr lvl="1"/>
            <a:r>
              <a:rPr lang="en-US" altLang="ko-KR" dirty="0" smtClean="0"/>
              <a:t>Up-to-the-minute </a:t>
            </a:r>
            <a:r>
              <a:rPr lang="en-US" altLang="ko-KR" dirty="0"/>
              <a:t>risk and performance analytics can </a:t>
            </a:r>
            <a:r>
              <a:rPr lang="en-US" altLang="ko-KR" dirty="0" smtClean="0"/>
              <a:t>be made </a:t>
            </a:r>
            <a:r>
              <a:rPr lang="en-US" altLang="ko-KR" dirty="0"/>
              <a:t>available to </a:t>
            </a:r>
            <a:r>
              <a:rPr lang="en-US" altLang="ko-KR" dirty="0" smtClean="0"/>
              <a:t>client</a:t>
            </a:r>
          </a:p>
          <a:p>
            <a:pPr lvl="1"/>
            <a:r>
              <a:rPr lang="en-US" altLang="ko-KR" dirty="0" smtClean="0"/>
              <a:t>Investors can access their </a:t>
            </a:r>
            <a:r>
              <a:rPr lang="en-US" altLang="ko-KR" dirty="0"/>
              <a:t>own transactional data through direct ledger</a:t>
            </a:r>
          </a:p>
          <a:p>
            <a:pPr lvl="1"/>
            <a:r>
              <a:rPr lang="en-US" altLang="ko-KR" dirty="0" smtClean="0"/>
              <a:t>Connectivity </a:t>
            </a:r>
            <a:r>
              <a:rPr lang="en-US" altLang="ko-KR" dirty="0"/>
              <a:t>or via vendor-provided interfaces in </a:t>
            </a:r>
            <a:r>
              <a:rPr lang="en-US" altLang="ko-KR" dirty="0" smtClean="0"/>
              <a:t>real-time provide </a:t>
            </a:r>
            <a:r>
              <a:rPr lang="en-US" altLang="ko-KR" dirty="0"/>
              <a:t>a new means of self-service </a:t>
            </a:r>
            <a:r>
              <a:rPr lang="en-US" altLang="ko-KR" dirty="0" smtClean="0"/>
              <a:t>reporting</a:t>
            </a:r>
          </a:p>
          <a:p>
            <a:pPr lvl="1"/>
            <a:endParaRPr lang="en-US" altLang="ko-KR" dirty="0"/>
          </a:p>
          <a:p>
            <a:r>
              <a:rPr lang="en-US" altLang="ko-KR" dirty="0"/>
              <a:t>Wave 3 (2020-30</a:t>
            </a:r>
            <a:r>
              <a:rPr lang="en-US" altLang="ko-KR" dirty="0" smtClean="0"/>
              <a:t>): </a:t>
            </a:r>
            <a:r>
              <a:rPr lang="en-US" altLang="ko-KR" b="1" dirty="0" smtClean="0"/>
              <a:t>Piecewise Digital Asset</a:t>
            </a:r>
            <a:endParaRPr lang="en-US" altLang="ko-KR" b="1" dirty="0"/>
          </a:p>
          <a:p>
            <a:pPr lvl="1"/>
            <a:r>
              <a:rPr lang="en-US" altLang="ko-KR" dirty="0"/>
              <a:t>the </a:t>
            </a:r>
            <a:r>
              <a:rPr lang="en-US" altLang="ko-KR" dirty="0" smtClean="0"/>
              <a:t>clearing and </a:t>
            </a:r>
            <a:r>
              <a:rPr lang="en-US" altLang="ko-KR" dirty="0"/>
              <a:t>settlement of trades across multiple asset classes</a:t>
            </a:r>
          </a:p>
          <a:p>
            <a:pPr lvl="1"/>
            <a:r>
              <a:rPr lang="en-US" altLang="ko-KR" dirty="0"/>
              <a:t>new </a:t>
            </a:r>
            <a:r>
              <a:rPr lang="en-US" altLang="ko-KR" dirty="0" smtClean="0"/>
              <a:t>product wrappers </a:t>
            </a:r>
            <a:r>
              <a:rPr lang="en-US" altLang="ko-KR" dirty="0"/>
              <a:t>that allow investment in shares of ETF-like </a:t>
            </a:r>
            <a:r>
              <a:rPr lang="en-US" altLang="ko-KR" dirty="0" smtClean="0"/>
              <a:t>baskets of </a:t>
            </a:r>
            <a:r>
              <a:rPr lang="en-US" altLang="ko-KR" dirty="0"/>
              <a:t>underlying assets and deploy smart contracts to </a:t>
            </a:r>
            <a:r>
              <a:rPr lang="en-US" altLang="ko-KR" dirty="0" smtClean="0"/>
              <a:t>reduce administrative </a:t>
            </a:r>
            <a:r>
              <a:rPr lang="en-US" altLang="ko-KR" dirty="0"/>
              <a:t>and trading-related overhead.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90988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맑은 고딕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24192</TotalTime>
  <Words>1474</Words>
  <Application>Microsoft Office PowerPoint</Application>
  <PresentationFormat>A4 용지(210x297mm)</PresentationFormat>
  <Paragraphs>291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8" baseType="lpstr">
      <vt:lpstr>가는각진제목체</vt:lpstr>
      <vt:lpstr>맑은 고딕</vt:lpstr>
      <vt:lpstr>Arial</vt:lpstr>
      <vt:lpstr>Calibri</vt:lpstr>
      <vt:lpstr>Wingdings</vt:lpstr>
      <vt:lpstr>Wingdings 2</vt:lpstr>
      <vt:lpstr>Office 테마</vt:lpstr>
      <vt:lpstr>블록체인 기술과 활용   - 블록체인 기술의미와 활용사례 </vt:lpstr>
      <vt:lpstr>다보스 포럼의 블록체인 기술 전망</vt:lpstr>
      <vt:lpstr>블록체인에 대한 오해와 혁신의 방향</vt:lpstr>
      <vt:lpstr>인터넷 확산 기간</vt:lpstr>
      <vt:lpstr>블록체인 기반 파괴적 혁신</vt:lpstr>
      <vt:lpstr>블록체인은 어떤 기술인가?</vt:lpstr>
      <vt:lpstr>블록 체인은 체인으로 연결된 분산장부</vt:lpstr>
      <vt:lpstr>블록체인: 블록 해시를 활용한 Chain</vt:lpstr>
      <vt:lpstr>해시 (Hash) 값 변환 사례</vt:lpstr>
      <vt:lpstr>블록체인과 버려지는 블록</vt:lpstr>
      <vt:lpstr>블록체인 기술 진화</vt:lpstr>
      <vt:lpstr>블록체인의 특징</vt:lpstr>
      <vt:lpstr>블록체인과 스마트 계약 (Smart Contract)</vt:lpstr>
      <vt:lpstr>블록체인 기반 비즈니스 모델</vt:lpstr>
      <vt:lpstr>부동산 정보 공유 REX (2017.7)</vt:lpstr>
      <vt:lpstr>음원 저작권 시장</vt:lpstr>
      <vt:lpstr>Steemit</vt:lpstr>
      <vt:lpstr>블록체인 기반 공동인증 </vt:lpstr>
      <vt:lpstr>2018 정부 시범사업</vt:lpstr>
      <vt:lpstr>블록체인 기술 발전 </vt:lpstr>
      <vt:lpstr>J.P. 모건 블록체인 기술 영향 평가 보고서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Hong-Ik</dc:creator>
  <cp:lastModifiedBy>master</cp:lastModifiedBy>
  <cp:revision>1210</cp:revision>
  <dcterms:created xsi:type="dcterms:W3CDTF">2016-01-23T03:02:42Z</dcterms:created>
  <dcterms:modified xsi:type="dcterms:W3CDTF">2020-06-10T07:06:34Z</dcterms:modified>
</cp:coreProperties>
</file>