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6"/>
  </p:notesMasterIdLst>
  <p:sldIdLst>
    <p:sldId id="256" r:id="rId2"/>
    <p:sldId id="351" r:id="rId3"/>
    <p:sldId id="340" r:id="rId4"/>
    <p:sldId id="341" r:id="rId5"/>
    <p:sldId id="296" r:id="rId6"/>
    <p:sldId id="288" r:id="rId7"/>
    <p:sldId id="291" r:id="rId8"/>
    <p:sldId id="312" r:id="rId9"/>
    <p:sldId id="313" r:id="rId10"/>
    <p:sldId id="314" r:id="rId11"/>
    <p:sldId id="315" r:id="rId12"/>
    <p:sldId id="316" r:id="rId13"/>
    <p:sldId id="317" r:id="rId14"/>
    <p:sldId id="342" r:id="rId15"/>
    <p:sldId id="353" r:id="rId16"/>
    <p:sldId id="354" r:id="rId17"/>
    <p:sldId id="299" r:id="rId18"/>
    <p:sldId id="311" r:id="rId19"/>
    <p:sldId id="321" r:id="rId20"/>
    <p:sldId id="324" r:id="rId21"/>
    <p:sldId id="329" r:id="rId22"/>
    <p:sldId id="332" r:id="rId23"/>
    <p:sldId id="333" r:id="rId24"/>
    <p:sldId id="337" r:id="rId25"/>
    <p:sldId id="303" r:id="rId26"/>
    <p:sldId id="306" r:id="rId27"/>
    <p:sldId id="345" r:id="rId28"/>
    <p:sldId id="344" r:id="rId29"/>
    <p:sldId id="346" r:id="rId30"/>
    <p:sldId id="347" r:id="rId31"/>
    <p:sldId id="348" r:id="rId32"/>
    <p:sldId id="349" r:id="rId33"/>
    <p:sldId id="350" r:id="rId34"/>
    <p:sldId id="272" r:id="rId35"/>
    <p:sldId id="294" r:id="rId36"/>
    <p:sldId id="278" r:id="rId37"/>
    <p:sldId id="286" r:id="rId38"/>
    <p:sldId id="352" r:id="rId39"/>
    <p:sldId id="258" r:id="rId40"/>
    <p:sldId id="259" r:id="rId41"/>
    <p:sldId id="268" r:id="rId42"/>
    <p:sldId id="293" r:id="rId43"/>
    <p:sldId id="273" r:id="rId44"/>
    <p:sldId id="355" r:id="rId4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7" autoAdjust="0"/>
    <p:restoredTop sz="76452" autoAdjust="0"/>
  </p:normalViewPr>
  <p:slideViewPr>
    <p:cSldViewPr>
      <p:cViewPr varScale="1">
        <p:scale>
          <a:sx n="120" d="100"/>
          <a:sy n="120" d="100"/>
        </p:scale>
        <p:origin x="134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4:05.006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0-1,'26'0,"-26"25,26-25,1 0,-27 25,26-25,0 0,0 0,0 0,1 0,-1 0,0 0,0 0,0 0,1 0,-1 0,26 0,-26 0,0 0,28 0,-2 0,-26 0,1 0,-1 0,0-25,0 25,0 0,0 0,1 0,-1 0,0 0,0 0,0 0,1 0,-1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4:08.432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0 139,'26'0,"0"0,0-26,1 26,-1 0,0 0,0 0,0 0,0 0,-26-26,27 26,-1 0,0 0,0 0,0 0,1 0,25 0,-26 0,0 0,0 0,1 0,-1 0,0 0,0 0,0-27,1 27,-1 0,0 0,0 0,0 0,1 0,-1 0,0 0,0 0,0 0,0 0,1 0,-1 0,0 0,0 0,0 0,1 0,-1 0,0 0,0 0,0 0,0 0,1 0,-1 0,0 0,0 0,0 0,1 0,-1 0,0 0,0 0,0 0,1 0,-1 0,0 0,0 0,0 0,0 0,1 0,-1 0,0 0,0 0,0 0,1 0,-1 0,0 0,0 0,0 0,1 0,-1 0,0 0,0 0,0 0,0 0,1 0,-1 0,0 0,0 0,0 0,1 0,-1 0,0 0,0 0,0 0,0 0,1 0,-1 0,0 0,0 0,0 0,1 0,-1 0,0 0,0 0,0 0,1 0,-1 0,0 0,0 0,0 0,0 0,1 0,-1 0,0 0,0 0,0 0,1 0,-1 0,0 0,0 0,0 0,0 0,1 0,-1 0,0 0,0 0,0 0,1 0,-1 0,0 0,0 0,0 0,1 0,-1 27,0-27,0 0,0 0,0 0,1 0,-1 26,0-26,0 0,0 0,1 0,-1 0,0 0,0 0,0 0,0 0,1 0,-1 0,0 0,0 0,0 0,1 0,-1 0,26 0,1 0,25 0,-26 0,27 0,-27 0,-25 0,25 0,-26 0,27 0,-27 0,0 0,0 0,0 0,0 0,1 0,-1 0,0 0,0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4:42.533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1 0,'27'0,"-1"0,0 0,26 0,27 0,-1 26,80-26,-28 26,1-26,53 0,-1 0,-52 27,0-27,0 0,-27 26,1-26,0 0,0 26,-27-26,27 0,26 0,-26 26,0-26,-26 0,26 26,-1-26,1 0,-26 27,-1-27,1 26,26-26,-53 0,53 26,-1-26,-25 0,0 0,-1 0,1 0,-1 0,1 0,26 0,-27 0,-26 0,27 26,26-26,-53 0,27 0,-1 0,-25 0,51 0,-25 0,-27 0,27 0,-27 0,-26 0,27 0,-1 0,-26 0,27 0,-1 0,-26 0,0 0,1 0,-1 0,0 0,0 0,0 0,1 0,-1 0,26-26,-26 26,1 0,25 0,-52-26,78 0,-51 26,25-27,-26 27,0-26,27 26,-27 0,0 0,26 0,1 0,-27 0,0-26,0 26,27 0,-27 0,0-26,53 26,-53 0,26 0,1 0,-27 0,0 0,26 0,-25 0,25 0,0 0,1 0,-27 0,0 0,0 0,27 0,-1 0,0-26,1 26,-27 0,1 0,52-27,-27 27,-26 0,0 0,27 0,-27 0,0 0,0 0,0 0,27 0,-27 0,26 0,-25 0,-1 0,0 0,0 0,0 0,1 0,-1 0,0 0,0 0,0 0,0 0,1 0,-1 0,0 0,0 0,27 0,-27 0,0 0,26 0,1 0,-1 0,-26 0,27 0,-27 0,0 0,0 0,27 0,-27 0,0 0,0 0,0 0,0 0,1 0,-1 0,0 0,0 0,0 0,1 0,-1 0,0 0,0 0,-26-26,26 26,1 0,-1 0,0 0,0 0,0 0,0 0,1 0,-1 0,0 0,0 0,0 0,1 0,-1 0,0 0,0 0,0 0,0 0,1 0,-1 0,0 0,0 0,0 0,1 0,-27-26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6:01.500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1 28,'27'0,"-27"-26,26 26,0 0,26 0,-26 0,1 0,-1 0,0 0,26 0,1 0,-27 0,0 0,0 0,1 0,-1 0,0 0,0 0,0 0,0 0,1 0,-1 26,0-26,0 0,0 0,1 26,-1-26,0 0,26 26,-26-26,1 0,-1 0,0 0,26 0,-25 0,-1 0,-26 26,26-26,0 0,0 0,1 0,-27 27,26-27,0 0,0 0,0 26,27-26,-27 0,0 0,0 0,27 0,-27 0,0 0,0 0,0 0,0 0,1 0,-1 0,0 0,0 0,0 0,1 0,-1 0,0 0,0 0,0 0,1 0,-1 0,0 0,0 0,0 0,0 0,1 0,-1 0,26 0,-26 0,1 0,-1 0,0 0,0 0,0 0,0 0,1 0,-1 0,0 0,0 0,0 0,1-26,-1 26,0 0,0 0,0 0,1 0,-1-27,0 27,0 0,0 0,0 0,1 0,-1 0,0 0,0 0,0 0,1-26,-1 26,0 0,0 0,0 0,1 0,-1 0,0 0,-26-26,26 26,0 0,0 0,1 0,-1 0,0 0,0 0,0 0,1 0,-1 0,0 0,0 0,0 0,0 0,1 0,-27 26,26-26,0 0,0 0,0 0,1 0,-1 0,0 0,0 0,0 0,1 0,-1 0,0 0,0 0,0 0,0 0,1 0,-1 0,0 0,0 0,0 0,1 0,-27 26,26-26,0 0,0 0,0 0,0 0,1 0,-1 0,0 0,26 0,1 0,-1 0,53 0,-27 0,1 0,26 0,-1 0,27 0,-26 0,-26 0,25 0,-25 0,26 0,-53 0,27 0,-53 0,26 0,-26 0,1 0,-1 0,0 0,0 0,0 0,1 0,-1 0,0 0,0 0,0 0,0 0,1 0,-1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6:59.725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0-1,'0'26,"26"-26,0 0,0 0,0 0,1 0,-1 0,0 0,0 0,0 0,1 0,-1 0,0 0,0 0,26 0,1 0,-27 0,0 0,0 0,1 0,-1 0,0 0,0 0,0 0,0 0,1 0,-1 0,0 0,0 0,0 0,1 0,-1 0,0 0,0 0,0 0,1 0,-1 0,0 0,0 0,0 0,-26-26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7:06.518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0 34,'0'0,"0"26,26-26,0 0,0 0,0 0,27 0,-1 0,1 0,-1 0,27 0,-1 0,-26-26,27 26,26 0,-53 0,53 0,-27-26,-25 26,-27 0,0 0,0 0,27 0,-27 0,0 0,0 0,0 0,1 0,-1 0,0 0,0 0,0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9:06.839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9:07.241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1 0,'26'0,"1"0,-1 0,0 0,26 0,-24 0,24 0,27 0,-27 0,0 0,-26 0,1 0,26 0,-27 0,27 0,-27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54.42177" units="1/cm"/>
          <inkml:channelProperty channel="Y" name="resolution" value="54.54546" units="1/cm"/>
        </inkml:channelProperties>
      </inkml:inkSource>
      <inkml:timestamp xml:id="ts0" timeString="2019-11-07T12:09:10.061"/>
    </inkml:context>
    <inkml:brush xml:id="br0">
      <inkml:brushProperty name="width" value="0.33333" units="cm"/>
      <inkml:brushProperty name="height" value="0.66667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1 0,'27'0,"-1"0,0 26,26-26,-25 27,-1-27,0 0,0 0,0 0,1 0,-1 0,0 0,0 0,0 0,0 0,1 0,-1 0,0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6AB0A-9F27-42DE-9987-66031A991AF2}" type="datetimeFigureOut">
              <a:rPr lang="ko-KR" altLang="en-US" smtClean="0"/>
              <a:t>2019-11-08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298401-9C90-4EED-ACB2-37FCC8ABAA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94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9CC34A-3427-4B4D-8C99-A27E65E09817}" type="slidenum">
              <a:rPr lang="en-US" altLang="ko-KR"/>
              <a:pPr/>
              <a:t>28</a:t>
            </a:fld>
            <a:endParaRPr lang="en-US" altLang="ko-KR"/>
          </a:p>
        </p:txBody>
      </p:sp>
      <p:sp>
        <p:nvSpPr>
          <p:cNvPr id="84996" name="Rectangle 4"/>
          <p:cNvSpPr>
            <a:spLocks noGrp="1" noRot="1" noChangeAspect="1"/>
          </p:cNvSpPr>
          <p:nvPr>
            <p:ph type="sldImg"/>
          </p:nvPr>
        </p:nvSpPr>
        <p:spPr bwMode="auto">
          <a:xfrm>
            <a:off x="1044575" y="760413"/>
            <a:ext cx="4876800" cy="36576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7" name="Rectangle 5"/>
          <p:cNvSpPr>
            <a:spLocks noGrp="1" noChangeAspect="1"/>
          </p:cNvSpPr>
          <p:nvPr>
            <p:ph type="body" idx="1"/>
          </p:nvPr>
        </p:nvSpPr>
        <p:spPr bwMode="auto">
          <a:xfrm>
            <a:off x="684530" y="4722866"/>
            <a:ext cx="5596941" cy="3733509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ko-KR" altLang="en-US">
                <a:ea typeface="굴림" pitchFamily="50" charset="-127"/>
              </a:rPr>
              <a:t>내용을 입력하십시오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8EFDB6-07D7-42F5-BBEE-9342C6A0CB18}" type="slidenum">
              <a:rPr lang="en-US" altLang="ko-KR"/>
              <a:pPr/>
              <a:t>29</a:t>
            </a:fld>
            <a:endParaRPr lang="en-US" altLang="ko-KR"/>
          </a:p>
        </p:txBody>
      </p:sp>
      <p:sp>
        <p:nvSpPr>
          <p:cNvPr id="81924" name="Rectangle 4"/>
          <p:cNvSpPr>
            <a:spLocks noGrp="1" noRot="1" noChangeAspect="1"/>
          </p:cNvSpPr>
          <p:nvPr>
            <p:ph type="sldImg"/>
          </p:nvPr>
        </p:nvSpPr>
        <p:spPr bwMode="auto">
          <a:xfrm>
            <a:off x="1044575" y="760413"/>
            <a:ext cx="4876800" cy="36576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5" name="Rectangle 5"/>
          <p:cNvSpPr>
            <a:spLocks noGrp="1" noChangeAspect="1"/>
          </p:cNvSpPr>
          <p:nvPr>
            <p:ph type="body" idx="1"/>
          </p:nvPr>
        </p:nvSpPr>
        <p:spPr bwMode="auto">
          <a:xfrm>
            <a:off x="684530" y="4722866"/>
            <a:ext cx="5596941" cy="3733509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ko-KR" altLang="en-US">
                <a:ea typeface="굴림" pitchFamily="50" charset="-127"/>
              </a:rPr>
              <a:t>미술관 옆에는 네르비온 강이 흐르고 있음</a:t>
            </a:r>
            <a:r>
              <a:rPr lang="en-US" altLang="ko-KR">
                <a:ea typeface="굴림" pitchFamily="50" charset="-127"/>
              </a:rPr>
              <a:t>. </a:t>
            </a:r>
            <a:r>
              <a:rPr lang="ko-KR" altLang="en-US">
                <a:ea typeface="굴림" pitchFamily="50" charset="-127"/>
              </a:rPr>
              <a:t>전면</a:t>
            </a:r>
            <a:r>
              <a:rPr lang="en-US" altLang="ko-KR">
                <a:ea typeface="굴림" pitchFamily="50" charset="-127"/>
              </a:rPr>
              <a:t>, </a:t>
            </a:r>
            <a:r>
              <a:rPr lang="ko-KR" altLang="en-US">
                <a:ea typeface="굴림" pitchFamily="50" charset="-127"/>
              </a:rPr>
              <a:t>측면</a:t>
            </a:r>
            <a:r>
              <a:rPr lang="en-US" altLang="ko-KR">
                <a:ea typeface="굴림" pitchFamily="50" charset="-127"/>
              </a:rPr>
              <a:t>, </a:t>
            </a:r>
            <a:r>
              <a:rPr lang="ko-KR" altLang="en-US">
                <a:ea typeface="굴림" pitchFamily="50" charset="-127"/>
              </a:rPr>
              <a:t>뒷면의 모습이 모두 다르고 뒤틀어져 있고 휘어져 있음</a:t>
            </a:r>
            <a:r>
              <a:rPr lang="en-US" altLang="ko-KR">
                <a:ea typeface="굴림" pitchFamily="50" charset="-127"/>
              </a:rPr>
              <a:t>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5693" y="273050"/>
            <a:ext cx="8234204" cy="11445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5692" y="6216650"/>
            <a:ext cx="2135558" cy="503238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742" y="6216650"/>
            <a:ext cx="2897691" cy="503238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5926" y="6216650"/>
            <a:ext cx="2135558" cy="503238"/>
          </a:xfrm>
        </p:spPr>
        <p:txBody>
          <a:bodyPr/>
          <a:lstStyle>
            <a:lvl1pPr>
              <a:defRPr/>
            </a:lvl1pPr>
          </a:lstStyle>
          <a:p>
            <a:fld id="{8B739B8E-82AC-44DD-B7F9-BEE4BA553B21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12917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325" y="390525"/>
            <a:ext cx="7543800" cy="8572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500063" y="1571625"/>
            <a:ext cx="4016375" cy="45545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68838" y="1571625"/>
            <a:ext cx="4017962" cy="22002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68838" y="3924300"/>
            <a:ext cx="4017962" cy="22018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>
          <a:xfrm>
            <a:off x="4953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B64190E-424A-44F9-A715-C04883AAACF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87425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제목, 내용 2개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3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1D2F498-87D3-438B-B816-2B996648E770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00846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lIns="91394" tIns="45697" rIns="91394" bIns="45697"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168" y="1600190"/>
            <a:ext cx="4038322" cy="2195984"/>
          </a:xfrm>
        </p:spPr>
        <p:txBody>
          <a:bodyPr lIns="91394" tIns="45697" rIns="91394" bIns="4569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7880" y="1600190"/>
            <a:ext cx="4038322" cy="2195984"/>
          </a:xfrm>
        </p:spPr>
        <p:txBody>
          <a:bodyPr lIns="91394" tIns="45697" rIns="91394" bIns="4569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5997" y="3984193"/>
            <a:ext cx="4038322" cy="2195984"/>
          </a:xfrm>
        </p:spPr>
        <p:txBody>
          <a:bodyPr lIns="91394" tIns="45697" rIns="91394" bIns="4569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6709" y="3984193"/>
            <a:ext cx="4038322" cy="2195984"/>
          </a:xfrm>
        </p:spPr>
        <p:txBody>
          <a:bodyPr lIns="91394" tIns="45697" rIns="91394" bIns="4569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46531" y="6408689"/>
            <a:ext cx="366701" cy="365104"/>
          </a:xfr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49" tIns="46760" rIns="89949" bIns="46760" anchor="b"/>
          <a:lstStyle/>
          <a:p>
            <a:pPr defTabSz="1079595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</a:pPr>
            <a:r>
              <a:rPr lang="ko-KR" altLang="en-US" spc="5" smtClean="0">
                <a:sym typeface="Wingdings"/>
              </a:rPr>
              <a:t>&lt;#&gt; </a:t>
            </a:r>
            <a:endParaRPr lang="ko-KR" altLang="en-US" spc="5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63033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7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FB10E00-B32A-40B3-9EF7-4157A8B47D3A}" type="datetimeFigureOut">
              <a:rPr lang="ko-KR" altLang="en-US" smtClean="0"/>
              <a:pPr/>
              <a:t>2019-11-08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B0ED41F-AC5E-421B-A227-2E08C7EF6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5" r:id="rId12"/>
    <p:sldLayoutId id="2147483717" r:id="rId13"/>
    <p:sldLayoutId id="2147483718" r:id="rId14"/>
    <p:sldLayoutId id="2147483720" r:id="rId15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13" Type="http://schemas.openxmlformats.org/officeDocument/2006/relationships/customXml" Target="../ink/ink6.xml"/><Relationship Id="rId18" Type="http://schemas.openxmlformats.org/officeDocument/2006/relationships/image" Target="../media/image51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48.emf"/><Relationship Id="rId17" Type="http://schemas.openxmlformats.org/officeDocument/2006/relationships/customXml" Target="../ink/ink8.xml"/><Relationship Id="rId2" Type="http://schemas.openxmlformats.org/officeDocument/2006/relationships/image" Target="../media/image43.jpg"/><Relationship Id="rId16" Type="http://schemas.openxmlformats.org/officeDocument/2006/relationships/image" Target="../media/image50.emf"/><Relationship Id="rId20" Type="http://schemas.openxmlformats.org/officeDocument/2006/relationships/image" Target="../media/image5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emf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47.emf"/><Relationship Id="rId19" Type="http://schemas.openxmlformats.org/officeDocument/2006/relationships/customXml" Target="../ink/ink9.xml"/><Relationship Id="rId4" Type="http://schemas.openxmlformats.org/officeDocument/2006/relationships/image" Target="../media/image44.emf"/><Relationship Id="rId9" Type="http://schemas.openxmlformats.org/officeDocument/2006/relationships/customXml" Target="../ink/ink4.xml"/><Relationship Id="rId14" Type="http://schemas.openxmlformats.org/officeDocument/2006/relationships/image" Target="../media/image4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3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스페인의 지역민족주의</a:t>
            </a: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2400" b="1" dirty="0" err="1" smtClean="0">
                <a:latin typeface="+mn-ea"/>
              </a:rPr>
              <a:t>이은해</a:t>
            </a:r>
            <a:r>
              <a:rPr lang="ko-KR" altLang="en-US" sz="2400" b="1" dirty="0" smtClean="0">
                <a:latin typeface="+mn-ea"/>
              </a:rPr>
              <a:t> </a:t>
            </a:r>
            <a:r>
              <a:rPr lang="en-US" altLang="ko-KR" sz="2400" b="1" dirty="0" smtClean="0">
                <a:latin typeface="+mn-ea"/>
              </a:rPr>
              <a:t>(</a:t>
            </a:r>
            <a:r>
              <a:rPr lang="ko-KR" altLang="en-US" sz="2400" b="1" dirty="0" smtClean="0">
                <a:latin typeface="+mn-ea"/>
              </a:rPr>
              <a:t>한국외대</a:t>
            </a:r>
            <a:r>
              <a:rPr lang="en-US" altLang="ko-KR" sz="2400" b="1" dirty="0" smtClean="0">
                <a:latin typeface="+mn-ea"/>
              </a:rPr>
              <a:t>)</a:t>
            </a:r>
            <a:endParaRPr lang="ko-KR" altLang="en-US" sz="2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400" b="1" dirty="0" smtClean="0">
                <a:latin typeface="+mn-ea"/>
              </a:rPr>
              <a:t>스페인 개요</a:t>
            </a:r>
            <a:endParaRPr lang="en-US" altLang="ko-KR" sz="2400" b="1" dirty="0" smtClean="0">
              <a:latin typeface="+mn-ea"/>
            </a:endParaRPr>
          </a:p>
          <a:p>
            <a:endParaRPr lang="en-US" altLang="ko-KR" sz="2400" b="1" dirty="0">
              <a:latin typeface="+mn-ea"/>
            </a:endParaRPr>
          </a:p>
          <a:p>
            <a:r>
              <a:rPr lang="ko-KR" altLang="en-US" sz="2400" b="1" dirty="0" smtClean="0">
                <a:latin typeface="+mn-ea"/>
              </a:rPr>
              <a:t>지역민족주의의 배경</a:t>
            </a:r>
            <a:endParaRPr lang="en-US" altLang="ko-KR" sz="2400" b="1" dirty="0" smtClean="0">
              <a:latin typeface="+mn-ea"/>
            </a:endParaRPr>
          </a:p>
          <a:p>
            <a:endParaRPr lang="en-US" altLang="ko-KR" dirty="0"/>
          </a:p>
          <a:p>
            <a:r>
              <a:rPr lang="ko-KR" altLang="en-US" sz="2400" b="1" dirty="0" err="1" smtClean="0">
                <a:latin typeface="+mn-ea"/>
              </a:rPr>
              <a:t>갈리시아</a:t>
            </a:r>
            <a:r>
              <a:rPr lang="ko-KR" altLang="en-US" sz="2400" b="1" dirty="0" smtClean="0">
                <a:latin typeface="+mn-ea"/>
              </a:rPr>
              <a:t> 지역민족주의의 특징</a:t>
            </a:r>
            <a:endParaRPr lang="en-US" altLang="ko-KR" sz="2400" b="1" dirty="0" smtClean="0">
              <a:latin typeface="+mn-ea"/>
            </a:endParaRPr>
          </a:p>
          <a:p>
            <a:endParaRPr lang="en-US" altLang="ko-KR" dirty="0"/>
          </a:p>
          <a:p>
            <a:r>
              <a:rPr lang="ko-KR" altLang="en-US" sz="2400" b="1" dirty="0" err="1" smtClean="0">
                <a:latin typeface="+mn-ea"/>
              </a:rPr>
              <a:t>바스크</a:t>
            </a:r>
            <a:r>
              <a:rPr lang="ko-KR" altLang="en-US" sz="2400" b="1" dirty="0" smtClean="0">
                <a:latin typeface="+mn-ea"/>
              </a:rPr>
              <a:t> 지역민족주의의 특징</a:t>
            </a:r>
            <a:endParaRPr lang="en-US" altLang="ko-KR" sz="2400" b="1" dirty="0" smtClean="0">
              <a:latin typeface="+mn-ea"/>
            </a:endParaRPr>
          </a:p>
          <a:p>
            <a:endParaRPr lang="en-US" altLang="ko-KR" dirty="0"/>
          </a:p>
          <a:p>
            <a:r>
              <a:rPr lang="ko-KR" altLang="en-US" sz="2400" b="1" dirty="0" err="1" smtClean="0"/>
              <a:t>카탈루냐</a:t>
            </a:r>
            <a:r>
              <a:rPr lang="ko-KR" altLang="en-US" sz="2400" b="1" dirty="0" smtClean="0"/>
              <a:t> 지역민족주의의 특징</a:t>
            </a:r>
            <a:endParaRPr lang="ko-KR" altLang="en-US" sz="2400" b="1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latin typeface="+mn-ea"/>
                <a:ea typeface="+mn-ea"/>
              </a:rPr>
              <a:t>목</a:t>
            </a:r>
            <a:r>
              <a:rPr lang="ko-KR" altLang="en-US" sz="3200" dirty="0">
                <a:latin typeface="+mn-ea"/>
                <a:ea typeface="+mn-ea"/>
              </a:rPr>
              <a:t>차</a:t>
            </a:r>
          </a:p>
        </p:txBody>
      </p:sp>
    </p:spTree>
    <p:extLst>
      <p:ext uri="{BB962C8B-B14F-4D97-AF65-F5344CB8AC3E}">
        <p14:creationId xmlns:p14="http://schemas.microsoft.com/office/powerpoint/2010/main" val="54711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idx="1"/>
          </p:nvPr>
        </p:nvSpPr>
        <p:spPr>
          <a:noFill/>
          <a:ln w="25400" cap="flat" cmpd="sng" algn="ctr">
            <a:noFill/>
            <a:prstDash val="solid"/>
            <a:round/>
          </a:ln>
        </p:spPr>
        <p:txBody>
          <a:bodyPr vert="horz" wrap="square" lIns="91400" tIns="45700" rIns="91400" bIns="45700" anchor="t">
            <a:noAutofit/>
          </a:bodyPr>
          <a:lstStyle/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면적 : 총 50만 5957km²(한반도 2.3배, 남한의 5.1배)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국토 : 본토(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이베리아반도의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85%), 지중해상의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발레아레스군도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 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              대서양상의 카나리아 군도,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그외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몇 개의 작은 섬과 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              아프리카 북쪽의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스페인령인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세우타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(Ceuta)와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멜리야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(Melilla)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고립과 대륙성: 피레네 산맥과 중앙의 고지대 (스위스 다음으로 고지형)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전략적 가치: 유럽과 아프리카, 대서양과 지중해가 만나는 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                      교차로(아프리카와는 15km 떨어져 있음)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인구 : 약 4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6,658,447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명(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2018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년 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1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월 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1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일 기준)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,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 외국인 인구 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4,562,962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명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(</a:t>
            </a: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전체 </a:t>
            </a:r>
            <a:r>
              <a:rPr lang="en-US" altLang="ko-KR" sz="1500" spc="5" dirty="0" smtClean="0">
                <a:latin typeface="Lucida Sans Unicode"/>
                <a:ea typeface="맑은 고딕"/>
                <a:sym typeface="Wingdings"/>
              </a:rPr>
              <a:t>9.8%)</a:t>
            </a:r>
            <a:endParaRPr lang="ko-KR" altLang="en-US" sz="1500" spc="5" dirty="0" smtClean="0">
              <a:latin typeface="Lucida Sans Unicode"/>
              <a:ea typeface="맑은 고딕"/>
              <a:sym typeface="Wingdings"/>
            </a:endParaRP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 smtClean="0">
                <a:latin typeface="Lucida Sans Unicode"/>
                <a:ea typeface="맑은 고딕"/>
                <a:sym typeface="Wingdings"/>
              </a:rPr>
              <a:t>언어 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: 공용어와 공통공용어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Font typeface="Wingdings"/>
              <a:buChar char="è"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      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카스티야어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Castellano,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카탈루냐어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Catal</a:t>
            </a:r>
            <a:r>
              <a:rPr lang="ko-KR" altLang="en-US" sz="1500" spc="5" dirty="0">
                <a:latin typeface="Arial"/>
                <a:ea typeface="맑은 고딕"/>
                <a:sym typeface="Wingdings"/>
              </a:rPr>
              <a:t>á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n,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갈리시아어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Gallego, </a:t>
            </a:r>
          </a:p>
          <a:p>
            <a:pPr marL="359820" indent="-359820" defTabSz="1259527">
              <a:lnSpc>
                <a:spcPct val="140000"/>
              </a:lnSpc>
              <a:spcBef>
                <a:spcPct val="1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</a:pP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             </a:t>
            </a:r>
            <a:r>
              <a:rPr lang="ko-KR" altLang="en-US" sz="1500" spc="5" dirty="0" err="1">
                <a:latin typeface="Lucida Sans Unicode"/>
                <a:ea typeface="맑은 고딕"/>
                <a:sym typeface="Wingdings"/>
              </a:rPr>
              <a:t>바스크어</a:t>
            </a:r>
            <a:r>
              <a:rPr lang="ko-KR" altLang="en-US" sz="1500" spc="5" dirty="0">
                <a:latin typeface="Lucida Sans Unicode"/>
                <a:ea typeface="맑은 고딕"/>
                <a:sym typeface="Wingdings"/>
              </a:rPr>
              <a:t>Vasco</a:t>
            </a:r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스페인 개요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4239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/>
          <p:nvPr/>
        </p:nvPicPr>
        <p:blipFill rotWithShape="1">
          <a:blip r:embed="rId2" cstate="print">
            <a:alphaModFix/>
            <a:lum/>
          </a:blip>
          <a:stretch>
            <a:fillRect/>
          </a:stretch>
        </p:blipFill>
        <p:spPr>
          <a:xfrm>
            <a:off x="2263077" y="1401091"/>
            <a:ext cx="4617220" cy="4055772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17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개의 자치주들과 두 개의 특별시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414639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지역민족주의의 배경</a:t>
            </a:r>
            <a:endParaRPr lang="en-US" altLang="ko-KR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dirty="0" smtClean="0">
                <a:latin typeface="+mn-ea"/>
              </a:rPr>
              <a:t>스페인국토회복전쟁</a:t>
            </a:r>
            <a:r>
              <a:rPr lang="en-US" altLang="ko-KR" sz="1600" dirty="0" smtClean="0">
                <a:latin typeface="+mn-ea"/>
              </a:rPr>
              <a:t>(Reconquista, 711-1492</a:t>
            </a:r>
            <a:r>
              <a:rPr lang="ko-KR" altLang="en-US" sz="1600" dirty="0" smtClean="0">
                <a:latin typeface="+mn-ea"/>
              </a:rPr>
              <a:t>년</a:t>
            </a:r>
            <a:r>
              <a:rPr lang="en-US" altLang="ko-KR" sz="1600" dirty="0" smtClean="0">
                <a:latin typeface="+mn-ea"/>
              </a:rPr>
              <a:t>) </a:t>
            </a:r>
            <a:r>
              <a:rPr lang="ko-KR" altLang="en-US" sz="1600" dirty="0">
                <a:latin typeface="+mn-ea"/>
              </a:rPr>
              <a:t>과정에서 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 </a:t>
            </a:r>
            <a:r>
              <a:rPr lang="ko-KR" altLang="en-US" sz="1600" dirty="0" smtClean="0">
                <a:latin typeface="+mn-ea"/>
              </a:rPr>
              <a:t>기독교왕국들간의 각축전 전개</a:t>
            </a:r>
            <a:endParaRPr lang="ko-KR" altLang="en-US" sz="1600" dirty="0">
              <a:latin typeface="+mn-ea"/>
            </a:endParaRPr>
          </a:p>
          <a:p>
            <a:pPr>
              <a:buFont typeface="Wingdings 2" pitchFamily="18" charset="2"/>
              <a:buNone/>
            </a:pPr>
            <a:r>
              <a:rPr lang="ko-KR" altLang="en-US" sz="1600" dirty="0">
                <a:latin typeface="+mn-ea"/>
              </a:rPr>
              <a:t>     </a:t>
            </a:r>
            <a:r>
              <a:rPr lang="en-US" altLang="ko-KR" sz="1600" dirty="0">
                <a:latin typeface="+mn-ea"/>
              </a:rPr>
              <a:t>-&gt; </a:t>
            </a:r>
            <a:r>
              <a:rPr lang="ko-KR" altLang="en-US" sz="1600" dirty="0" err="1">
                <a:latin typeface="+mn-ea"/>
              </a:rPr>
              <a:t>카스티야와</a:t>
            </a:r>
            <a:r>
              <a:rPr lang="ko-KR" altLang="en-US" sz="1600" dirty="0">
                <a:latin typeface="+mn-ea"/>
              </a:rPr>
              <a:t> </a:t>
            </a:r>
            <a:r>
              <a:rPr lang="ko-KR" altLang="en-US" sz="1600" dirty="0" err="1">
                <a:latin typeface="+mn-ea"/>
              </a:rPr>
              <a:t>아라곤의</a:t>
            </a:r>
            <a:r>
              <a:rPr lang="ko-KR" altLang="en-US" sz="1600" dirty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통일왕국 등장 </a:t>
            </a:r>
            <a:r>
              <a:rPr lang="ko-KR" altLang="en-US" sz="1600" dirty="0">
                <a:latin typeface="+mn-ea"/>
              </a:rPr>
              <a:t>및 근대적인 민족국가 형성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>
                <a:latin typeface="+mn-ea"/>
              </a:rPr>
              <a:t>     </a:t>
            </a:r>
            <a:r>
              <a:rPr lang="en-US" altLang="ko-KR" sz="1600" dirty="0">
                <a:latin typeface="+mn-ea"/>
              </a:rPr>
              <a:t>-&gt; 16</a:t>
            </a:r>
            <a:r>
              <a:rPr lang="ko-KR" altLang="en-US" sz="1600" dirty="0">
                <a:latin typeface="+mn-ea"/>
              </a:rPr>
              <a:t>세기 신대륙 발견 및 경영과 국가적 전성기 구가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>
                <a:latin typeface="+mn-ea"/>
              </a:rPr>
              <a:t>     </a:t>
            </a:r>
            <a:r>
              <a:rPr lang="en-US" altLang="ko-KR" sz="1600" dirty="0">
                <a:latin typeface="+mn-ea"/>
              </a:rPr>
              <a:t>-&gt; 19</a:t>
            </a:r>
            <a:r>
              <a:rPr lang="ko-KR" altLang="en-US" sz="1600" dirty="0">
                <a:latin typeface="+mn-ea"/>
              </a:rPr>
              <a:t>세기 국가적 통일성의 와해 및 지역주의의 흥기 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>
                <a:latin typeface="+mn-ea"/>
              </a:rPr>
              <a:t>     </a:t>
            </a:r>
          </a:p>
          <a:p>
            <a:r>
              <a:rPr lang="ko-KR" altLang="en-US" sz="1600" dirty="0">
                <a:latin typeface="+mn-ea"/>
              </a:rPr>
              <a:t>현재 스페인의 모습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>
                <a:latin typeface="+mn-ea"/>
              </a:rPr>
              <a:t>     </a:t>
            </a:r>
            <a:r>
              <a:rPr lang="en-US" altLang="ko-KR" sz="1600" dirty="0">
                <a:latin typeface="+mn-ea"/>
              </a:rPr>
              <a:t>17</a:t>
            </a:r>
            <a:r>
              <a:rPr lang="ko-KR" altLang="en-US" sz="1600" dirty="0">
                <a:latin typeface="+mn-ea"/>
              </a:rPr>
              <a:t>개의 자치주</a:t>
            </a:r>
            <a:r>
              <a:rPr lang="en-US" altLang="ko-KR" sz="1600" dirty="0">
                <a:latin typeface="+mn-ea"/>
              </a:rPr>
              <a:t>(</a:t>
            </a:r>
            <a:r>
              <a:rPr lang="en-US" altLang="ko-KR" sz="1600" dirty="0" err="1" smtClean="0">
                <a:latin typeface="+mn-ea"/>
              </a:rPr>
              <a:t>Comunidades</a:t>
            </a:r>
            <a:r>
              <a:rPr lang="en-US" altLang="ko-KR" sz="1600" dirty="0" smtClean="0">
                <a:latin typeface="+mn-ea"/>
              </a:rPr>
              <a:t> </a:t>
            </a:r>
            <a:r>
              <a:rPr lang="en-US" altLang="ko-KR" sz="1600" dirty="0" err="1" smtClean="0">
                <a:latin typeface="+mn-ea"/>
              </a:rPr>
              <a:t>Autónomas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로 구성되어 있음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>
                <a:latin typeface="+mn-ea"/>
              </a:rPr>
              <a:t>     이중에서 </a:t>
            </a:r>
            <a:r>
              <a:rPr lang="ko-KR" altLang="en-US" sz="1600" dirty="0" err="1">
                <a:latin typeface="+mn-ea"/>
              </a:rPr>
              <a:t>카탈루냐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바스크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갈리시아</a:t>
            </a:r>
            <a:r>
              <a:rPr lang="ko-KR" altLang="en-US" sz="1600" dirty="0">
                <a:latin typeface="+mn-ea"/>
              </a:rPr>
              <a:t> 지역은 독자적인 언어와 </a:t>
            </a:r>
            <a:r>
              <a:rPr lang="ko-KR" altLang="en-US" sz="1600" dirty="0" smtClean="0">
                <a:latin typeface="+mn-ea"/>
              </a:rPr>
              <a:t>문화 지역</a:t>
            </a:r>
            <a:endParaRPr lang="ko-KR" altLang="en-US" sz="1600" dirty="0">
              <a:latin typeface="+mn-ea"/>
            </a:endParaRPr>
          </a:p>
          <a:p>
            <a:pPr>
              <a:buFont typeface="Wingdings 2" pitchFamily="18" charset="2"/>
              <a:buNone/>
            </a:pPr>
            <a:endParaRPr lang="ko-KR" altLang="en-US" sz="1600" dirty="0"/>
          </a:p>
          <a:p>
            <a:pPr>
              <a:buFont typeface="Wingdings 2" pitchFamily="18" charset="2"/>
              <a:buNone/>
            </a:pP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45080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548680"/>
            <a:ext cx="8231029" cy="1066800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7" tIns="45708" rIns="91417" bIns="45708">
            <a:normAutofit/>
          </a:bodyPr>
          <a:lstStyle/>
          <a:p>
            <a:pPr algn="l">
              <a:lnSpc>
                <a:spcPct val="100000"/>
              </a:lnSpc>
            </a:pPr>
            <a:r>
              <a:rPr lang="ko-KR" altLang="en-US" sz="3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국토회복전쟁</a:t>
            </a:r>
            <a:r>
              <a:rPr lang="en-US" altLang="ko-KR" sz="3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(Reconquista)</a:t>
            </a:r>
            <a:r>
              <a:rPr lang="ko-KR" altLang="en-US" sz="3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의 전개</a:t>
            </a:r>
            <a:endParaRPr lang="ko-KR" altLang="en-US" sz="32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932" y="2490788"/>
            <a:ext cx="499831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62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 lIns="91417" tIns="45708" rIns="91417" bIns="45708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3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시기별 영토 변화</a:t>
            </a:r>
            <a:endParaRPr lang="ko-KR" altLang="en-US" sz="3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800" dirty="0" smtClean="0">
                <a:latin typeface="+mn-ea"/>
              </a:rPr>
              <a:t>12</a:t>
            </a:r>
            <a:r>
              <a:rPr lang="ko-KR" altLang="en-US" sz="1800" dirty="0" smtClean="0">
                <a:latin typeface="+mn-ea"/>
              </a:rPr>
              <a:t>세기 초 양상</a:t>
            </a:r>
            <a:endParaRPr lang="ko-KR" altLang="en-US" sz="1800" dirty="0">
              <a:latin typeface="+mn-ea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en-US" altLang="ko-KR" sz="1800" dirty="0" smtClean="0">
                <a:latin typeface="+mn-ea"/>
              </a:rPr>
              <a:t>14</a:t>
            </a:r>
            <a:r>
              <a:rPr lang="ko-KR" altLang="en-US" sz="1800" dirty="0" smtClean="0">
                <a:latin typeface="+mn-ea"/>
              </a:rPr>
              <a:t>세기 초 양상</a:t>
            </a:r>
            <a:endParaRPr lang="ko-KR" altLang="en-US" sz="1800" dirty="0">
              <a:latin typeface="+mn-ea"/>
            </a:endParaRP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311" y="1772816"/>
            <a:ext cx="415012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94057"/>
            <a:ext cx="4040188" cy="3242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10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>
                <a:solidFill>
                  <a:schemeClr val="tx1"/>
                </a:solidFill>
              </a:rPr>
              <a:t>19</a:t>
            </a:r>
            <a:r>
              <a:rPr lang="ko-KR" altLang="en-US" sz="3200" dirty="0">
                <a:solidFill>
                  <a:schemeClr val="tx1"/>
                </a:solidFill>
              </a:rPr>
              <a:t>세기의 지역 민족주의 태동 </a:t>
            </a:r>
            <a:r>
              <a:rPr lang="en-US" altLang="ko-KR" sz="32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dirty="0"/>
              <a:t>낭만주의의 영향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18</a:t>
            </a:r>
            <a:r>
              <a:rPr lang="ko-KR" altLang="en-US" sz="1600" dirty="0"/>
              <a:t>세기 유럽에서 태동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현실을 부정</a:t>
            </a:r>
            <a:r>
              <a:rPr lang="en-US" altLang="ko-KR" sz="1600" dirty="0"/>
              <a:t>, </a:t>
            </a:r>
            <a:r>
              <a:rPr lang="ko-KR" altLang="en-US" sz="1600" dirty="0"/>
              <a:t>근원적인 세계를 동경한다는 점에서 민족주의와 연결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19</a:t>
            </a:r>
            <a:r>
              <a:rPr lang="ko-KR" altLang="en-US" sz="1600" dirty="0"/>
              <a:t>세기 후반 스페인의 지역민족주의에 윤활유 역할</a:t>
            </a:r>
            <a:r>
              <a:rPr lang="en-US" altLang="ko-KR" sz="1600" dirty="0"/>
              <a:t>, esp. </a:t>
            </a:r>
            <a:r>
              <a:rPr lang="ko-KR" altLang="en-US" sz="1600" dirty="0" err="1"/>
              <a:t>카탈루냐와</a:t>
            </a:r>
            <a:r>
              <a:rPr lang="ko-KR" altLang="en-US" sz="1600" dirty="0"/>
              <a:t> </a:t>
            </a:r>
            <a:r>
              <a:rPr lang="ko-KR" altLang="en-US" sz="1600" dirty="0" err="1"/>
              <a:t>갈리시아</a:t>
            </a:r>
            <a:endParaRPr lang="ko-KR" altLang="en-US" sz="1600" dirty="0"/>
          </a:p>
          <a:p>
            <a:pPr>
              <a:buFont typeface="Wingdings" pitchFamily="2" charset="2"/>
              <a:buNone/>
            </a:pPr>
            <a:endParaRPr lang="ko-KR" altLang="en-US" sz="1600" dirty="0"/>
          </a:p>
          <a:p>
            <a:r>
              <a:rPr lang="ko-KR" altLang="en-US" sz="1600" dirty="0"/>
              <a:t>지역별로 구별되는 지역 민족주의의 형성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1) </a:t>
            </a:r>
            <a:r>
              <a:rPr lang="ko-KR" altLang="en-US" sz="1600" dirty="0"/>
              <a:t>산업화의 정도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</a:t>
            </a:r>
            <a:r>
              <a:rPr lang="en-US" altLang="ko-KR" sz="1600" dirty="0"/>
              <a:t>(1) </a:t>
            </a:r>
            <a:r>
              <a:rPr lang="ko-KR" altLang="en-US" sz="1600" dirty="0" err="1"/>
              <a:t>카탈루냐와</a:t>
            </a:r>
            <a:r>
              <a:rPr lang="ko-KR" altLang="en-US" sz="1600" dirty="0"/>
              <a:t> </a:t>
            </a:r>
            <a:r>
              <a:rPr lang="ko-KR" altLang="en-US" sz="1600" dirty="0" err="1"/>
              <a:t>바스크의</a:t>
            </a:r>
            <a:r>
              <a:rPr lang="ko-KR" altLang="en-US" sz="1600" dirty="0"/>
              <a:t> 민족주의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    </a:t>
            </a:r>
            <a:r>
              <a:rPr lang="en-US" altLang="ko-KR" sz="1600" dirty="0"/>
              <a:t>- </a:t>
            </a:r>
            <a:r>
              <a:rPr lang="ko-KR" altLang="en-US" sz="1600" dirty="0"/>
              <a:t>산업과 경제의 발달과 함께 바르셀로나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빌바오</a:t>
            </a:r>
            <a:r>
              <a:rPr lang="ko-KR" altLang="en-US" sz="1600" dirty="0"/>
              <a:t> 대도시에서 새로운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       </a:t>
            </a:r>
            <a:r>
              <a:rPr lang="ko-KR" altLang="en-US" sz="1600" dirty="0" err="1"/>
              <a:t>부르주아층</a:t>
            </a:r>
            <a:r>
              <a:rPr lang="ko-KR" altLang="en-US" sz="1600" dirty="0"/>
              <a:t> 형성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       자유주의 사상에 물든 이들 도시 중산층에게 스페인의 왕정은 불편한 존재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       스페인 전체의 산업화를 희구하나 불가능함을 인식</a:t>
            </a:r>
            <a:r>
              <a:rPr lang="en-US" altLang="ko-KR" sz="1600" dirty="0"/>
              <a:t>, </a:t>
            </a:r>
            <a:r>
              <a:rPr lang="ko-KR" altLang="en-US" sz="1600" dirty="0"/>
              <a:t>자기 지역만이라도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       산업화된 현대국가가 되기를 바람</a:t>
            </a:r>
            <a:r>
              <a:rPr lang="en-US" altLang="ko-KR" sz="1600" dirty="0"/>
              <a:t>.</a:t>
            </a:r>
          </a:p>
          <a:p>
            <a:pPr>
              <a:buFont typeface="Wingdings" pitchFamily="2" charset="2"/>
              <a:buNone/>
            </a:pPr>
            <a:r>
              <a:rPr lang="en-US" altLang="ko-KR" sz="1600" dirty="0"/>
              <a:t>                -&gt; </a:t>
            </a:r>
            <a:r>
              <a:rPr lang="ko-KR" altLang="en-US" sz="1600" dirty="0"/>
              <a:t>지역적 자긍심과 연결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412988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>
                <a:solidFill>
                  <a:schemeClr val="tx1"/>
                </a:solidFill>
              </a:rPr>
              <a:t>19</a:t>
            </a:r>
            <a:r>
              <a:rPr lang="ko-KR" altLang="en-US" sz="3200" dirty="0">
                <a:solidFill>
                  <a:schemeClr val="tx1"/>
                </a:solidFill>
              </a:rPr>
              <a:t>세기의 지역 민족주의 태동 </a:t>
            </a:r>
            <a:r>
              <a:rPr lang="en-US" altLang="ko-KR" sz="3200" dirty="0">
                <a:solidFill>
                  <a:schemeClr val="tx1"/>
                </a:solidFill>
              </a:rPr>
              <a:t>II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ko-KR" sz="1600"/>
              <a:t>         (2) </a:t>
            </a:r>
            <a:r>
              <a:rPr lang="ko-KR" altLang="en-US" sz="1600"/>
              <a:t>갈리시아의 민족주의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</a:t>
            </a:r>
            <a:r>
              <a:rPr lang="en-US" altLang="ko-KR" sz="1600"/>
              <a:t>- </a:t>
            </a:r>
            <a:r>
              <a:rPr lang="ko-KR" altLang="en-US" sz="1600"/>
              <a:t>변방성</a:t>
            </a:r>
            <a:r>
              <a:rPr lang="en-US" altLang="ko-KR" sz="1600"/>
              <a:t>, </a:t>
            </a:r>
            <a:r>
              <a:rPr lang="ko-KR" altLang="en-US" sz="1600"/>
              <a:t>피해의식과 연결</a:t>
            </a:r>
            <a:r>
              <a:rPr lang="en-US" altLang="ko-KR" sz="1600"/>
              <a:t>. </a:t>
            </a:r>
            <a:r>
              <a:rPr lang="ko-KR" altLang="en-US" sz="1600"/>
              <a:t>스페인에서 가장 낙후된 지역중의 하나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</a:t>
            </a:r>
            <a:r>
              <a:rPr lang="en-US" altLang="ko-KR" sz="1600"/>
              <a:t>2) 19</a:t>
            </a:r>
            <a:r>
              <a:rPr lang="ko-KR" altLang="en-US" sz="1600"/>
              <a:t>세기 낭만주의의 영향 유무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</a:t>
            </a:r>
            <a:r>
              <a:rPr lang="en-US" altLang="ko-KR" sz="1600"/>
              <a:t>(1) </a:t>
            </a:r>
            <a:r>
              <a:rPr lang="ko-KR" altLang="en-US" sz="1600"/>
              <a:t>카탈루냐와 갈리시아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지역민족주의가 낭만주의의 영향으로 정치적 신념으로 변화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</a:t>
            </a:r>
            <a:r>
              <a:rPr lang="en-US" altLang="ko-KR" sz="1600"/>
              <a:t>(2) </a:t>
            </a:r>
            <a:r>
              <a:rPr lang="ko-KR" altLang="en-US" sz="1600"/>
              <a:t>바스크 지방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바스크 민족주의는 문화적 발전이나 언어부흥의 단계를 거치지 않고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처음부터 정치적 문제로 등장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중세때부터 누렸던 법적 특권을 부활시키고자 하는 공통된 신념과 정치화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</a:t>
            </a:r>
            <a:r>
              <a:rPr lang="en-US" altLang="ko-KR" sz="1600"/>
              <a:t>(</a:t>
            </a:r>
            <a:r>
              <a:rPr lang="ko-KR" altLang="en-US" sz="1600"/>
              <a:t>전통적인 지방법령</a:t>
            </a:r>
            <a:r>
              <a:rPr lang="en-US" altLang="ko-KR" sz="1600"/>
              <a:t>: </a:t>
            </a:r>
            <a:r>
              <a:rPr lang="ko-KR" altLang="en-US" sz="1600"/>
              <a:t>조세를 중앙정부에 직접 바치지 않는 것 허용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                                군역 면제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/>
              <a:t>                                              중앙의 법과 충돌시 지역법이 중앙의 법 배척허용</a:t>
            </a:r>
            <a:r>
              <a:rPr lang="en-US" altLang="ko-KR" sz="1600"/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ko-KR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ko-KR" sz="1600"/>
              <a:t>                       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ko-KR" sz="1600"/>
              <a:t>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ko-KR" sz="1600"/>
          </a:p>
          <a:p>
            <a:pPr>
              <a:lnSpc>
                <a:spcPct val="80000"/>
              </a:lnSpc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750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>
                <a:solidFill>
                  <a:schemeClr val="tx1"/>
                </a:solidFill>
              </a:rPr>
              <a:t>프랑코</a:t>
            </a:r>
            <a:r>
              <a:rPr lang="ko-KR" altLang="en-US" sz="3200" dirty="0">
                <a:solidFill>
                  <a:schemeClr val="tx1"/>
                </a:solidFill>
              </a:rPr>
              <a:t> 독재기 동안의 억압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dirty="0" err="1"/>
              <a:t>프랑코의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국가주의와 지역민족주의 탄압</a:t>
            </a:r>
            <a:endParaRPr lang="en-US" altLang="ko-KR" sz="1600" dirty="0" smtClean="0"/>
          </a:p>
          <a:p>
            <a:pPr marL="109728" indent="0">
              <a:buNone/>
            </a:pPr>
            <a:endParaRPr lang="ko-KR" altLang="en-US" sz="1600" dirty="0"/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지역민족주의를 분리주의로 규정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cf. </a:t>
            </a:r>
            <a:r>
              <a:rPr lang="ko-KR" altLang="en-US" sz="1600" dirty="0" err="1"/>
              <a:t>프랑코는</a:t>
            </a:r>
            <a:r>
              <a:rPr lang="ko-KR" altLang="en-US" sz="1600" dirty="0"/>
              <a:t> 가톨릭 종교성 회복</a:t>
            </a:r>
            <a:r>
              <a:rPr lang="en-US" altLang="ko-KR" sz="1600" dirty="0"/>
              <a:t>, </a:t>
            </a:r>
            <a:r>
              <a:rPr lang="ko-KR" altLang="en-US" sz="1600" dirty="0"/>
              <a:t>애국주의를 통한 민족적 자긍심 회복 표방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제 </a:t>
            </a:r>
            <a:r>
              <a:rPr lang="en-US" altLang="ko-KR" sz="1600" dirty="0"/>
              <a:t>2</a:t>
            </a:r>
            <a:r>
              <a:rPr lang="ko-KR" altLang="en-US" sz="1600" dirty="0"/>
              <a:t>공화정 당시 허용했던 지방자치제 폐지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지방언어의 공식사용 금지</a:t>
            </a:r>
          </a:p>
          <a:p>
            <a:pPr>
              <a:buFont typeface="Wingdings" pitchFamily="2" charset="2"/>
              <a:buNone/>
            </a:pPr>
            <a:endParaRPr lang="ko-KR" altLang="en-US" sz="1600" dirty="0"/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-&gt; ETA</a:t>
            </a:r>
            <a:r>
              <a:rPr lang="ko-KR" altLang="en-US" sz="1600" dirty="0"/>
              <a:t>로 대표되는 </a:t>
            </a:r>
            <a:r>
              <a:rPr lang="ko-KR" altLang="en-US" sz="1600" dirty="0" err="1"/>
              <a:t>바스크의</a:t>
            </a:r>
            <a:r>
              <a:rPr lang="ko-KR" altLang="en-US" sz="1600" dirty="0"/>
              <a:t> 테러리즘이 지역민족주의의 존재 상기시킴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반독재투쟁과 </a:t>
            </a:r>
            <a:r>
              <a:rPr lang="ko-KR" altLang="en-US" sz="1600" dirty="0" smtClean="0"/>
              <a:t>지역민족주의 </a:t>
            </a:r>
            <a:r>
              <a:rPr lang="ko-KR" altLang="en-US" sz="1600" dirty="0"/>
              <a:t>운동이 동일시됨</a:t>
            </a:r>
          </a:p>
          <a:p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41493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민주주의로의 이행기 동안의 지역주의 </a:t>
            </a: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I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sz="1600" dirty="0"/>
              <a:t>급성장하지만</a:t>
            </a:r>
            <a:r>
              <a:rPr lang="en-US" altLang="ko-KR" sz="1600" dirty="0"/>
              <a:t>, </a:t>
            </a:r>
            <a:r>
              <a:rPr lang="ko-KR" altLang="en-US" sz="1600" dirty="0"/>
              <a:t>몇 가지 장애요인 수반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- </a:t>
            </a:r>
            <a:r>
              <a:rPr lang="ko-KR" altLang="en-US" sz="1600" dirty="0"/>
              <a:t>확실한 연방주의를 채택하지 않음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지역국가의 주권을 명시하지 않음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지방법령에 따라 선거를 실시할 수 있는 권리를 지방정부에 양도하지 않음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-&gt; </a:t>
            </a:r>
            <a:r>
              <a:rPr lang="ko-KR" altLang="en-US" sz="1600" dirty="0"/>
              <a:t>급진적 민족주의자들에게 불만으로 작용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ko-KR" altLang="en-US" sz="1600" dirty="0"/>
          </a:p>
          <a:p>
            <a:pPr>
              <a:lnSpc>
                <a:spcPct val="80000"/>
              </a:lnSpc>
            </a:pPr>
            <a:r>
              <a:rPr lang="en-US" altLang="ko-KR" sz="1600" dirty="0"/>
              <a:t>1978</a:t>
            </a:r>
            <a:r>
              <a:rPr lang="ko-KR" altLang="en-US" sz="1600" dirty="0"/>
              <a:t>년 헌법에 나타난 모호성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지방자치와 관련하여 불명확한 표현 사용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1) </a:t>
            </a:r>
            <a:r>
              <a:rPr lang="ko-KR" altLang="en-US" sz="1600" dirty="0"/>
              <a:t>헌법 제 </a:t>
            </a:r>
            <a:r>
              <a:rPr lang="en-US" altLang="ko-KR" sz="1600" dirty="0"/>
              <a:t>1</a:t>
            </a:r>
            <a:r>
              <a:rPr lang="ko-KR" altLang="en-US" sz="1600" dirty="0"/>
              <a:t>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스페인을 </a:t>
            </a:r>
            <a:r>
              <a:rPr lang="ko-KR" altLang="en-US" sz="1600" dirty="0">
                <a:latin typeface="Arial"/>
              </a:rPr>
              <a:t>“</a:t>
            </a:r>
            <a:r>
              <a:rPr lang="ko-KR" altLang="en-US" sz="1600" dirty="0"/>
              <a:t>유일하게 주권을 가진 국가</a:t>
            </a:r>
            <a:r>
              <a:rPr lang="en-US" altLang="ko-KR" sz="1600" dirty="0"/>
              <a:t>(</a:t>
            </a:r>
            <a:r>
              <a:rPr lang="en-US" altLang="ko-KR" sz="1600" dirty="0" err="1" smtClean="0"/>
              <a:t>Nación</a:t>
            </a:r>
            <a:r>
              <a:rPr lang="en-US" altLang="ko-KR" sz="1600" dirty="0"/>
              <a:t>)</a:t>
            </a:r>
            <a:r>
              <a:rPr lang="en-US" altLang="ko-KR" sz="1600" dirty="0">
                <a:latin typeface="Arial"/>
              </a:rPr>
              <a:t>”</a:t>
            </a:r>
            <a:r>
              <a:rPr lang="ko-KR" altLang="en-US" sz="1600" dirty="0"/>
              <a:t>로 규정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2) </a:t>
            </a:r>
            <a:r>
              <a:rPr lang="ko-KR" altLang="en-US" sz="1600" dirty="0"/>
              <a:t>헌법 제 </a:t>
            </a:r>
            <a:r>
              <a:rPr lang="en-US" altLang="ko-KR" sz="1600" dirty="0"/>
              <a:t>2</a:t>
            </a:r>
            <a:r>
              <a:rPr lang="ko-KR" altLang="en-US" sz="1600" dirty="0"/>
              <a:t>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스페인을 </a:t>
            </a:r>
            <a:r>
              <a:rPr lang="ko-KR" altLang="en-US" sz="1600" dirty="0">
                <a:latin typeface="Arial"/>
              </a:rPr>
              <a:t>“</a:t>
            </a:r>
            <a:r>
              <a:rPr lang="ko-KR" altLang="en-US" sz="1600" dirty="0"/>
              <a:t>여러 국가 단위들</a:t>
            </a:r>
            <a:r>
              <a:rPr lang="en-US" altLang="ko-KR" sz="1600" dirty="0"/>
              <a:t>(</a:t>
            </a:r>
            <a:r>
              <a:rPr lang="en-US" altLang="ko-KR" sz="1600" dirty="0" err="1"/>
              <a:t>Nacionalidades</a:t>
            </a:r>
            <a:r>
              <a:rPr lang="en-US" altLang="ko-KR" sz="1600" dirty="0"/>
              <a:t>)</a:t>
            </a:r>
            <a:r>
              <a:rPr lang="ko-KR" altLang="en-US" sz="1600" dirty="0"/>
              <a:t>의 분리될 수 없는 통일체</a:t>
            </a:r>
            <a:r>
              <a:rPr lang="ko-KR" altLang="en-US" sz="1600" dirty="0">
                <a:latin typeface="Arial"/>
              </a:rPr>
              <a:t>”</a:t>
            </a:r>
            <a:r>
              <a:rPr lang="ko-KR" altLang="en-US" sz="1600" dirty="0"/>
              <a:t>라고 </a:t>
            </a:r>
            <a:endParaRPr lang="en-US" altLang="ko-KR" sz="1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   </a:t>
            </a:r>
            <a:r>
              <a:rPr lang="ko-KR" altLang="en-US" sz="1600" dirty="0" smtClean="0"/>
              <a:t>정의</a:t>
            </a:r>
            <a:endParaRPr lang="ko-KR" altLang="en-US" sz="16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3) </a:t>
            </a:r>
            <a:r>
              <a:rPr lang="ko-KR" altLang="en-US" sz="1600" dirty="0"/>
              <a:t>헌법 제 </a:t>
            </a:r>
            <a:r>
              <a:rPr lang="en-US" altLang="ko-KR" sz="1600" dirty="0"/>
              <a:t>8</a:t>
            </a:r>
            <a:r>
              <a:rPr lang="ko-KR" altLang="en-US" sz="1600" dirty="0"/>
              <a:t>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스페인 영토를 이루는 </a:t>
            </a:r>
            <a:r>
              <a:rPr lang="en-US" altLang="ko-KR" sz="1600" dirty="0"/>
              <a:t>17</a:t>
            </a:r>
            <a:r>
              <a:rPr lang="ko-KR" altLang="en-US" sz="1600" dirty="0"/>
              <a:t>개 지역을 자치주로 지칭</a:t>
            </a:r>
            <a:r>
              <a:rPr lang="en-US" altLang="ko-KR" sz="1600" dirty="0"/>
              <a:t>, </a:t>
            </a:r>
            <a:r>
              <a:rPr lang="ko-KR" altLang="en-US" sz="1600" dirty="0"/>
              <a:t>지역들의 자치권 인정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</a:t>
            </a:r>
            <a:r>
              <a:rPr lang="en-US" altLang="ko-KR" sz="1600" dirty="0"/>
              <a:t>17</a:t>
            </a:r>
            <a:r>
              <a:rPr lang="ko-KR" altLang="en-US" sz="1600" dirty="0"/>
              <a:t>개 지역을 일반화하여 지칭</a:t>
            </a:r>
            <a:r>
              <a:rPr lang="en-US" altLang="ko-KR" sz="1600" dirty="0"/>
              <a:t>. </a:t>
            </a:r>
            <a:r>
              <a:rPr lang="ko-KR" altLang="en-US" sz="1600" dirty="0"/>
              <a:t>이는 </a:t>
            </a:r>
            <a:r>
              <a:rPr lang="ko-KR" altLang="en-US" sz="1600" dirty="0" err="1"/>
              <a:t>카탈루냐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바스크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갈리시아</a:t>
            </a:r>
            <a:r>
              <a:rPr lang="ko-KR" altLang="en-US" sz="1600" dirty="0"/>
              <a:t> 등 </a:t>
            </a:r>
            <a:r>
              <a:rPr lang="ko-KR" altLang="en-US" sz="1600" dirty="0" err="1"/>
              <a:t>세개의</a:t>
            </a:r>
            <a:r>
              <a:rPr lang="ko-KR" altLang="en-US" sz="1600" dirty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</a:t>
            </a:r>
            <a:r>
              <a:rPr lang="ko-KR" altLang="en-US" sz="1600" dirty="0">
                <a:latin typeface="Arial"/>
              </a:rPr>
              <a:t>‘</a:t>
            </a:r>
            <a:r>
              <a:rPr lang="ko-KR" altLang="en-US" sz="1600" dirty="0"/>
              <a:t>역사적 자치지역</a:t>
            </a:r>
            <a:r>
              <a:rPr lang="ko-KR" altLang="en-US" sz="1600" dirty="0">
                <a:latin typeface="Arial"/>
              </a:rPr>
              <a:t>’</a:t>
            </a:r>
            <a:r>
              <a:rPr lang="ko-KR" altLang="en-US" sz="1600" dirty="0"/>
              <a:t>의 특권을 원칙적으로 인정하지 않은 셈   </a:t>
            </a:r>
          </a:p>
        </p:txBody>
      </p:sp>
    </p:spTree>
    <p:extLst>
      <p:ext uri="{BB962C8B-B14F-4D97-AF65-F5344CB8AC3E}">
        <p14:creationId xmlns:p14="http://schemas.microsoft.com/office/powerpoint/2010/main" val="75301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민주주의로의 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이행기 동안의 </a:t>
            </a:r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지역주의 </a:t>
            </a: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II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sz="1600" dirty="0"/>
              <a:t>민족주의자들간의 </a:t>
            </a:r>
            <a:r>
              <a:rPr lang="ko-KR" altLang="en-US" sz="1600" dirty="0" smtClean="0"/>
              <a:t> 의견 </a:t>
            </a:r>
            <a:r>
              <a:rPr lang="ko-KR" altLang="en-US" sz="1600" dirty="0"/>
              <a:t>불일치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헌법이 규정하지 않은 부분에 대해 중앙정부와 정치적 협상을 벌여야 하는 입장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지역정부</a:t>
            </a:r>
            <a:r>
              <a:rPr lang="en-US" altLang="ko-KR" sz="1600" dirty="0"/>
              <a:t>, </a:t>
            </a:r>
            <a:r>
              <a:rPr lang="ko-KR" altLang="en-US" sz="1600" dirty="0"/>
              <a:t>지역 정당들은 의견통일을 이루지 못하고 정치 노선에 따라</a:t>
            </a:r>
            <a:r>
              <a:rPr lang="en-US" altLang="ko-KR" sz="1600" dirty="0"/>
              <a:t>, </a:t>
            </a:r>
            <a:r>
              <a:rPr lang="ko-KR" altLang="en-US" sz="1600" dirty="0"/>
              <a:t>지역에 따라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상이한 입장 표명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즉</a:t>
            </a:r>
            <a:r>
              <a:rPr lang="en-US" altLang="ko-KR" sz="1600" dirty="0"/>
              <a:t>, </a:t>
            </a:r>
            <a:r>
              <a:rPr lang="ko-KR" altLang="en-US" sz="1600" dirty="0"/>
              <a:t>현실적이고 온건한 집단</a:t>
            </a:r>
            <a:r>
              <a:rPr lang="en-US" altLang="ko-KR" sz="1600" dirty="0"/>
              <a:t>- </a:t>
            </a:r>
            <a:r>
              <a:rPr lang="ko-KR" altLang="en-US" sz="1600" dirty="0"/>
              <a:t>스페인에 속한 하나의 자치구역을 갖는데 만족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                                   지역언어의 부활정책에도 소극적 입장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 진보주의자들 </a:t>
            </a:r>
            <a:r>
              <a:rPr lang="en-US" altLang="ko-KR" sz="1600" dirty="0">
                <a:latin typeface="Arial"/>
              </a:rPr>
              <a:t>–</a:t>
            </a:r>
            <a:r>
              <a:rPr lang="en-US" altLang="ko-KR" sz="1600" dirty="0"/>
              <a:t> </a:t>
            </a:r>
            <a:r>
              <a:rPr lang="ko-KR" altLang="en-US" sz="1600" dirty="0"/>
              <a:t>궁극적으로 지역의 완전한 독립 추구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                      일부 급진주의자들은 독립을 위한 테러행위도 정당화하기도 함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 </a:t>
            </a:r>
            <a:r>
              <a:rPr lang="en-US" altLang="ko-KR" sz="1600" dirty="0"/>
              <a:t>esp. </a:t>
            </a:r>
            <a:r>
              <a:rPr lang="ko-KR" altLang="en-US" sz="1600" dirty="0" err="1"/>
              <a:t>바스크</a:t>
            </a:r>
            <a:r>
              <a:rPr lang="ko-KR" altLang="en-US" sz="1600" dirty="0"/>
              <a:t> 지방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ko-KR" altLang="en-US" sz="1600" dirty="0"/>
          </a:p>
          <a:p>
            <a:pPr>
              <a:lnSpc>
                <a:spcPct val="80000"/>
              </a:lnSpc>
            </a:pPr>
            <a:r>
              <a:rPr lang="ko-KR" altLang="en-US" sz="1600" dirty="0"/>
              <a:t>용이하지 않은 지역언어의 부활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ko-KR" altLang="en-US" sz="1600" dirty="0" err="1"/>
              <a:t>프랑코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통치기 동안의 </a:t>
            </a:r>
            <a:r>
              <a:rPr lang="ko-KR" altLang="en-US" sz="1600" dirty="0"/>
              <a:t>탄압과 외부로부터의 이주민 유입으로 토착언어구사자 감소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ex)  </a:t>
            </a:r>
            <a:r>
              <a:rPr lang="ko-KR" altLang="en-US" sz="1600" dirty="0" err="1"/>
              <a:t>카탈루냐어</a:t>
            </a:r>
            <a:r>
              <a:rPr lang="en-US" altLang="ko-KR" sz="1600" dirty="0"/>
              <a:t>- </a:t>
            </a:r>
            <a:r>
              <a:rPr lang="ko-KR" altLang="en-US" sz="1600" dirty="0"/>
              <a:t>주민의 </a:t>
            </a:r>
            <a:r>
              <a:rPr lang="en-US" altLang="ko-KR" sz="1600" dirty="0"/>
              <a:t>50%</a:t>
            </a:r>
            <a:r>
              <a:rPr lang="ko-KR" altLang="en-US" sz="1600" dirty="0"/>
              <a:t>만이 구사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   </a:t>
            </a:r>
            <a:r>
              <a:rPr lang="ko-KR" altLang="en-US" sz="1600" dirty="0" err="1"/>
              <a:t>바스크어</a:t>
            </a:r>
            <a:r>
              <a:rPr lang="en-US" altLang="ko-KR" sz="1600" dirty="0"/>
              <a:t>- 25% </a:t>
            </a:r>
            <a:r>
              <a:rPr lang="ko-KR" altLang="en-US" sz="1600" dirty="0"/>
              <a:t>이하의 주민들만이 사용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-&gt; 1980</a:t>
            </a:r>
            <a:r>
              <a:rPr lang="ko-KR" altLang="en-US" sz="1600" dirty="0" smtClean="0"/>
              <a:t>년대 들어서 </a:t>
            </a:r>
            <a:r>
              <a:rPr lang="ko-KR" altLang="en-US" sz="1600" dirty="0" err="1"/>
              <a:t>카탈루냐어와</a:t>
            </a:r>
            <a:r>
              <a:rPr lang="ko-KR" altLang="en-US" sz="1600" dirty="0"/>
              <a:t> </a:t>
            </a:r>
            <a:r>
              <a:rPr lang="ko-KR" altLang="en-US" sz="1600" dirty="0" err="1"/>
              <a:t>갈리시아어는</a:t>
            </a:r>
            <a:r>
              <a:rPr lang="ko-KR" altLang="en-US" sz="1600" dirty="0"/>
              <a:t> 행정의 거의 모든 영역에서 공식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ko-KR" altLang="en-US" sz="1600" dirty="0"/>
              <a:t>          어로 채택되고 빠르게 성장</a:t>
            </a:r>
            <a:r>
              <a:rPr lang="en-US" altLang="ko-KR" sz="1600" dirty="0"/>
              <a:t>. </a:t>
            </a:r>
            <a:r>
              <a:rPr lang="ko-KR" altLang="en-US" sz="1600" dirty="0"/>
              <a:t>반면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바스크어의</a:t>
            </a:r>
            <a:r>
              <a:rPr lang="ko-KR" altLang="en-US" sz="1600" dirty="0"/>
              <a:t> 회복은 더딘 속도로 진행</a:t>
            </a:r>
          </a:p>
        </p:txBody>
      </p:sp>
    </p:spTree>
    <p:extLst>
      <p:ext uri="{BB962C8B-B14F-4D97-AF65-F5344CB8AC3E}">
        <p14:creationId xmlns:p14="http://schemas.microsoft.com/office/powerpoint/2010/main" val="116780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민주주의로의 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이행기 동안의 </a:t>
            </a:r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지역주의 </a:t>
            </a: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III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dirty="0"/>
              <a:t>스페인의 새로운 국가 민족주의 형성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ko-KR" altLang="en-US" sz="1600" dirty="0" err="1"/>
              <a:t>프랑코파의</a:t>
            </a:r>
            <a:r>
              <a:rPr lang="ko-KR" altLang="en-US" sz="1600" dirty="0"/>
              <a:t> 극우적 애국주의와는 구별되는 민족주의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서유럽의 </a:t>
            </a:r>
            <a:r>
              <a:rPr lang="ko-KR" altLang="en-US" sz="1600" dirty="0" smtClean="0"/>
              <a:t>국가 중 </a:t>
            </a:r>
            <a:r>
              <a:rPr lang="ko-KR" altLang="en-US" sz="1600" dirty="0"/>
              <a:t>하나로</a:t>
            </a:r>
            <a:r>
              <a:rPr lang="en-US" altLang="ko-KR" sz="1600" dirty="0"/>
              <a:t>, </a:t>
            </a:r>
            <a:r>
              <a:rPr lang="ko-KR" altLang="en-US" sz="1600" dirty="0"/>
              <a:t>민주국가로 자리잡으면서 자연스럽게 형성됨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1980</a:t>
            </a:r>
            <a:r>
              <a:rPr lang="ko-KR" altLang="en-US" sz="1600" dirty="0"/>
              <a:t>년대 완전한 민주주의의 정착</a:t>
            </a:r>
            <a:r>
              <a:rPr lang="en-US" altLang="ko-KR" sz="1600" dirty="0"/>
              <a:t>, </a:t>
            </a:r>
            <a:r>
              <a:rPr lang="ko-KR" altLang="en-US" sz="1600" dirty="0"/>
              <a:t>착실한 경제발전</a:t>
            </a:r>
            <a:r>
              <a:rPr lang="en-US" altLang="ko-KR" sz="1600" dirty="0"/>
              <a:t>, </a:t>
            </a:r>
            <a:r>
              <a:rPr lang="ko-KR" altLang="en-US" sz="1600" dirty="0"/>
              <a:t>유럽 공동체 가입이 기반이 됨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</a:t>
            </a:r>
            <a:r>
              <a:rPr lang="en-US" altLang="ko-KR" sz="1600" dirty="0"/>
              <a:t>-&gt; </a:t>
            </a:r>
            <a:r>
              <a:rPr lang="ko-KR" altLang="en-US" sz="1600" dirty="0"/>
              <a:t>스페인의 지역 민족주의와는 여전히 배타적인 관계에 놓임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스페인의 지역 민족주의는 전통적으로 </a:t>
            </a:r>
            <a:r>
              <a:rPr lang="ko-KR" altLang="en-US" sz="1600" dirty="0" smtClean="0"/>
              <a:t>국가민족주의를 </a:t>
            </a:r>
            <a:r>
              <a:rPr lang="ko-KR" altLang="en-US" sz="1600" dirty="0"/>
              <a:t>부정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지역주민들의 </a:t>
            </a:r>
            <a:r>
              <a:rPr lang="ko-KR" altLang="en-US" sz="1600" dirty="0">
                <a:latin typeface="Arial"/>
              </a:rPr>
              <a:t>‘</a:t>
            </a:r>
            <a:r>
              <a:rPr lang="ko-KR" altLang="en-US" sz="1600" dirty="0"/>
              <a:t>스페인적인 것</a:t>
            </a:r>
            <a:r>
              <a:rPr lang="ko-KR" altLang="en-US" sz="1600" dirty="0">
                <a:latin typeface="Arial"/>
              </a:rPr>
              <a:t>’</a:t>
            </a:r>
            <a:r>
              <a:rPr lang="ko-KR" altLang="en-US" sz="1600" dirty="0"/>
              <a:t>에 통합되는 것에 대한 거부감</a:t>
            </a:r>
            <a:r>
              <a:rPr lang="en-US" altLang="ko-KR" sz="1600" dirty="0"/>
              <a:t>, </a:t>
            </a:r>
            <a:r>
              <a:rPr lang="ko-KR" altLang="en-US" sz="1600" dirty="0"/>
              <a:t>이중적 민족주의에   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대한 배타성이 문제로 남음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</a:t>
            </a:r>
          </a:p>
          <a:p>
            <a:pPr>
              <a:buFont typeface="Wingdings" pitchFamily="2" charset="2"/>
              <a:buNone/>
            </a:pPr>
            <a:r>
              <a:rPr lang="ko-KR" altLang="en-US" sz="1600" dirty="0"/>
              <a:t>         </a:t>
            </a:r>
          </a:p>
        </p:txBody>
      </p:sp>
    </p:spTree>
    <p:extLst>
      <p:ext uri="{BB962C8B-B14F-4D97-AF65-F5344CB8AC3E}">
        <p14:creationId xmlns:p14="http://schemas.microsoft.com/office/powerpoint/2010/main" val="133526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스페인의 언어 지도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공용어와 공통공용어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스페인의 언어지도</a:t>
            </a:r>
            <a:endParaRPr lang="ko-KR" altLang="en-US" sz="180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언어활용도</a:t>
            </a:r>
            <a:r>
              <a:rPr lang="en-US" altLang="ko-KR" sz="1800" dirty="0" smtClean="0"/>
              <a:t>(2017</a:t>
            </a:r>
            <a:r>
              <a:rPr lang="ko-KR" altLang="en-US" sz="1800" dirty="0" smtClean="0"/>
              <a:t>년 기준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764" y="2101056"/>
            <a:ext cx="390906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4127526" cy="2529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88281" y="4365104"/>
            <a:ext cx="1548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파란색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갈리시아어</a:t>
            </a:r>
            <a:endParaRPr lang="en-US" altLang="ko-KR" sz="1200" dirty="0" smtClean="0"/>
          </a:p>
          <a:p>
            <a:r>
              <a:rPr lang="ko-KR" altLang="en-US" sz="1200" dirty="0" smtClean="0"/>
              <a:t>노란색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카탈루냐어</a:t>
            </a:r>
            <a:endParaRPr lang="en-US" altLang="ko-KR" sz="1200" dirty="0" smtClean="0"/>
          </a:p>
          <a:p>
            <a:r>
              <a:rPr lang="ko-KR" altLang="en-US" sz="1200" dirty="0" smtClean="0"/>
              <a:t>연두색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바스크어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23010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자치주별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인구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(2018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년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월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일 기준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9429" y="1444625"/>
            <a:ext cx="2275730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1268760"/>
            <a:ext cx="2880320" cy="5312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73736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5696" y="1340768"/>
            <a:ext cx="528837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2018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년 스페인 및 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자치주별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인당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GDP 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112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7543800" cy="857250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지역민족주의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1-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갈리시아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(Galicia)</a:t>
            </a:r>
            <a:endParaRPr lang="en-US" altLang="ko-KR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268760"/>
            <a:ext cx="4016375" cy="4554538"/>
          </a:xfrm>
        </p:spPr>
        <p:txBody>
          <a:bodyPr>
            <a:normAutofit/>
          </a:bodyPr>
          <a:lstStyle/>
          <a:p>
            <a:r>
              <a:rPr lang="ko-KR" altLang="en-US" sz="1600" b="1" dirty="0" smtClean="0"/>
              <a:t>특징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지형적 고립성과 </a:t>
            </a:r>
            <a:r>
              <a:rPr lang="ko-KR" altLang="en-US" sz="1600" b="1" dirty="0"/>
              <a:t>인종적 독자성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</a:t>
            </a:r>
            <a:r>
              <a:rPr lang="en-US" altLang="ko-KR" sz="1600" dirty="0" smtClean="0"/>
              <a:t>1) </a:t>
            </a:r>
            <a:r>
              <a:rPr lang="ko-KR" altLang="en-US" sz="1600" dirty="0" err="1" smtClean="0"/>
              <a:t>갈리시아</a:t>
            </a:r>
            <a:endParaRPr lang="en-US" altLang="ko-KR" sz="1600" dirty="0"/>
          </a:p>
          <a:p>
            <a:pPr>
              <a:buFont typeface="Wingdings 2" pitchFamily="18" charset="2"/>
              <a:buNone/>
            </a:pPr>
            <a:r>
              <a:rPr lang="en-US" altLang="ko-KR" sz="1600" dirty="0"/>
              <a:t>   </a:t>
            </a:r>
            <a:r>
              <a:rPr lang="en-US" altLang="ko-KR" sz="1600" dirty="0" smtClean="0"/>
              <a:t>- </a:t>
            </a:r>
            <a:r>
              <a:rPr lang="ko-KR" altLang="en-US" sz="1600" dirty="0"/>
              <a:t>기원전 </a:t>
            </a:r>
            <a:r>
              <a:rPr lang="en-US" altLang="ko-KR" sz="1600" dirty="0" smtClean="0"/>
              <a:t>1,000</a:t>
            </a:r>
            <a:r>
              <a:rPr lang="ko-KR" altLang="en-US" sz="1600" dirty="0"/>
              <a:t>년경 </a:t>
            </a:r>
            <a:r>
              <a:rPr lang="ko-KR" altLang="en-US" sz="1600" dirty="0" err="1"/>
              <a:t>이베리아로</a:t>
            </a:r>
            <a:r>
              <a:rPr lang="ko-KR" altLang="en-US" sz="1600" dirty="0"/>
              <a:t> 유입  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</a:t>
            </a:r>
            <a:r>
              <a:rPr lang="ko-KR" altLang="en-US" sz="1600" dirty="0" smtClean="0"/>
              <a:t>된 </a:t>
            </a:r>
            <a:r>
              <a:rPr lang="ko-KR" altLang="en-US" sz="1600" dirty="0" err="1"/>
              <a:t>켈트족</a:t>
            </a:r>
            <a:r>
              <a:rPr lang="en-US" altLang="ko-KR" sz="1600" dirty="0"/>
              <a:t>(</a:t>
            </a:r>
            <a:r>
              <a:rPr lang="en-US" altLang="ko-KR" sz="1600" dirty="0" err="1"/>
              <a:t>celta</a:t>
            </a:r>
            <a:r>
              <a:rPr lang="en-US" altLang="ko-KR" sz="1600" dirty="0"/>
              <a:t>)</a:t>
            </a:r>
            <a:r>
              <a:rPr lang="ko-KR" altLang="en-US" sz="1600" dirty="0"/>
              <a:t>이 주로 반도의 </a:t>
            </a:r>
            <a:endParaRPr lang="ko-KR" altLang="en-US" sz="1600" dirty="0" smtClean="0"/>
          </a:p>
          <a:p>
            <a:pPr>
              <a:buFont typeface="Wingdings 2" pitchFamily="18" charset="2"/>
              <a:buNone/>
            </a:pPr>
            <a:r>
              <a:rPr lang="ko-KR" altLang="en-US" sz="1600" dirty="0" smtClean="0"/>
              <a:t>      서쪽에 자리잡음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 smtClean="0"/>
              <a:t>      </a:t>
            </a:r>
            <a:r>
              <a:rPr lang="ko-KR" altLang="en-US" sz="1600" dirty="0" err="1"/>
              <a:t>이베로족</a:t>
            </a:r>
            <a:r>
              <a:rPr lang="en-US" altLang="ko-KR" sz="1600" dirty="0"/>
              <a:t>(</a:t>
            </a:r>
            <a:r>
              <a:rPr lang="en-US" altLang="ko-KR" sz="1600" dirty="0" err="1"/>
              <a:t>ibero</a:t>
            </a:r>
            <a:r>
              <a:rPr lang="en-US" altLang="ko-KR" sz="1600" dirty="0"/>
              <a:t>)</a:t>
            </a:r>
            <a:r>
              <a:rPr lang="ko-KR" altLang="en-US" sz="1600" dirty="0"/>
              <a:t>과의 혼합도 거의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</a:t>
            </a:r>
            <a:r>
              <a:rPr lang="ko-KR" altLang="en-US" sz="1600" dirty="0" smtClean="0"/>
              <a:t>없었고</a:t>
            </a:r>
            <a:r>
              <a:rPr lang="en-US" altLang="ko-KR" sz="1600" dirty="0"/>
              <a:t>, </a:t>
            </a:r>
            <a:r>
              <a:rPr lang="ko-KR" altLang="en-US" sz="1600" dirty="0"/>
              <a:t>로마화</a:t>
            </a:r>
            <a:r>
              <a:rPr lang="en-US" altLang="ko-KR" sz="1600" dirty="0"/>
              <a:t>(</a:t>
            </a:r>
            <a:r>
              <a:rPr lang="en-US" altLang="ko-KR" sz="1600" dirty="0" err="1"/>
              <a:t>Romanizacion</a:t>
            </a:r>
            <a:r>
              <a:rPr lang="en-US" altLang="ko-KR" sz="1600" dirty="0"/>
              <a:t>)</a:t>
            </a:r>
            <a:r>
              <a:rPr lang="ko-KR" altLang="en-US" sz="1600" dirty="0"/>
              <a:t>나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</a:t>
            </a:r>
            <a:r>
              <a:rPr lang="ko-KR" altLang="en-US" sz="1600" dirty="0" smtClean="0"/>
              <a:t>이슬람</a:t>
            </a:r>
            <a:r>
              <a:rPr lang="ko-KR" altLang="en-US" sz="1600" dirty="0"/>
              <a:t>문</a:t>
            </a:r>
            <a:r>
              <a:rPr lang="ko-KR" altLang="en-US" sz="1600" dirty="0" smtClean="0"/>
              <a:t>화의 </a:t>
            </a:r>
            <a:r>
              <a:rPr lang="ko-KR" altLang="en-US" sz="1600" dirty="0"/>
              <a:t>영향도 별로 받지 않음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 </a:t>
            </a:r>
            <a:r>
              <a:rPr lang="ko-KR" altLang="en-US" sz="1600" dirty="0" smtClean="0"/>
              <a:t>스코틀랜드와 </a:t>
            </a:r>
            <a:r>
              <a:rPr lang="ko-KR" altLang="en-US" sz="1600" dirty="0"/>
              <a:t>아일랜드에 사는 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 </a:t>
            </a:r>
            <a:r>
              <a:rPr lang="ko-KR" altLang="en-US" sz="1600" dirty="0" err="1" smtClean="0"/>
              <a:t>켈트족의</a:t>
            </a:r>
            <a:r>
              <a:rPr lang="ko-KR" altLang="en-US" sz="1600" dirty="0" smtClean="0"/>
              <a:t> </a:t>
            </a:r>
            <a:r>
              <a:rPr lang="ko-KR" altLang="en-US" sz="1600" dirty="0"/>
              <a:t>전통악기인 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 </a:t>
            </a:r>
            <a:r>
              <a:rPr lang="ko-KR" altLang="en-US" sz="1600" dirty="0" err="1" smtClean="0"/>
              <a:t>뿔피리</a:t>
            </a:r>
            <a:r>
              <a:rPr lang="en-US" altLang="ko-KR" sz="1600" dirty="0"/>
              <a:t>(</a:t>
            </a:r>
            <a:r>
              <a:rPr lang="en-US" altLang="ko-KR" sz="1600" dirty="0" err="1"/>
              <a:t>gaita</a:t>
            </a:r>
            <a:r>
              <a:rPr lang="en-US" altLang="ko-KR" sz="1600" dirty="0"/>
              <a:t>, </a:t>
            </a:r>
            <a:r>
              <a:rPr lang="ko-KR" altLang="en-US" sz="1600" dirty="0"/>
              <a:t>일명 </a:t>
            </a:r>
            <a:r>
              <a:rPr lang="ko-KR" altLang="en-US" sz="1600" dirty="0" err="1"/>
              <a:t>백파이프</a:t>
            </a:r>
            <a:r>
              <a:rPr lang="en-US" altLang="ko-KR" sz="1600" dirty="0"/>
              <a:t>)</a:t>
            </a:r>
            <a:r>
              <a:rPr lang="ko-KR" altLang="en-US" sz="1600" dirty="0"/>
              <a:t>가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 </a:t>
            </a:r>
            <a:r>
              <a:rPr lang="ko-KR" altLang="en-US" sz="1600" dirty="0" err="1" smtClean="0"/>
              <a:t>갈리시아에서도</a:t>
            </a:r>
            <a:r>
              <a:rPr lang="ko-KR" altLang="en-US" sz="1600" dirty="0" smtClean="0"/>
              <a:t> </a:t>
            </a:r>
            <a:r>
              <a:rPr lang="ko-KR" altLang="en-US" sz="1600" dirty="0"/>
              <a:t>사용</a:t>
            </a:r>
          </a:p>
          <a:p>
            <a:pPr>
              <a:buFont typeface="Wingdings 2" pitchFamily="18" charset="2"/>
              <a:buNone/>
            </a:pPr>
            <a:r>
              <a:rPr lang="ko-KR" altLang="en-US" sz="1600" dirty="0"/>
              <a:t>      </a:t>
            </a:r>
            <a:r>
              <a:rPr lang="ko-KR" altLang="en-US" sz="1600" dirty="0" smtClean="0"/>
              <a:t>인종적 </a:t>
            </a:r>
            <a:r>
              <a:rPr lang="ko-KR" altLang="en-US" sz="1600" dirty="0"/>
              <a:t>독자성에 대한 </a:t>
            </a:r>
            <a:r>
              <a:rPr lang="ko-KR" altLang="en-US" sz="1600" dirty="0" err="1" smtClean="0"/>
              <a:t>갈리시아</a:t>
            </a:r>
            <a:r>
              <a:rPr lang="ko-KR" altLang="en-US" sz="1600" dirty="0" smtClean="0"/>
              <a:t> 인들    </a:t>
            </a:r>
            <a:endParaRPr lang="en-US" altLang="ko-KR" sz="1600" dirty="0" smtClean="0"/>
          </a:p>
          <a:p>
            <a:pPr>
              <a:buFont typeface="Wingdings 2" pitchFamily="18" charset="2"/>
              <a:buNone/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</a:t>
            </a:r>
            <a:r>
              <a:rPr lang="ko-KR" altLang="en-US" sz="1600" dirty="0" smtClean="0"/>
              <a:t> 의 </a:t>
            </a:r>
            <a:r>
              <a:rPr lang="ko-KR" altLang="en-US" sz="1600" dirty="0"/>
              <a:t>믿음이 </a:t>
            </a:r>
            <a:r>
              <a:rPr lang="ko-KR" altLang="en-US" sz="1600" dirty="0" err="1"/>
              <a:t>갈리시아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민족주의의 </a:t>
            </a:r>
            <a:r>
              <a:rPr lang="ko-KR" altLang="en-US" sz="1600" dirty="0"/>
              <a:t>요체        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19" y="4072731"/>
            <a:ext cx="2590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529" y="1757362"/>
            <a:ext cx="235458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115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산티아고의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길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변방성에서 세계성으로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다양한 </a:t>
            </a:r>
            <a:r>
              <a:rPr lang="ko-KR" altLang="en-US" sz="1800" dirty="0" err="1" smtClean="0"/>
              <a:t>산티아고의</a:t>
            </a:r>
            <a:r>
              <a:rPr lang="ko-KR" altLang="en-US" sz="1800" dirty="0" smtClean="0"/>
              <a:t> 길</a:t>
            </a:r>
            <a:endParaRPr lang="ko-KR" altLang="en-US" sz="180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유럽으로 통하는 길</a:t>
            </a:r>
            <a:endParaRPr lang="ko-KR" altLang="en-US" sz="18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60565"/>
            <a:ext cx="4040188" cy="2709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8592" y="2333466"/>
            <a:ext cx="3283848" cy="250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970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/>
                </a:solidFill>
              </a:rPr>
              <a:t>순례길의</a:t>
            </a:r>
            <a:r>
              <a:rPr lang="ko-KR" altLang="en-US" sz="3200" dirty="0" smtClean="0">
                <a:solidFill>
                  <a:schemeClr val="tx1"/>
                </a:solidFill>
              </a:rPr>
              <a:t> 상징들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노란 표지판</a:t>
            </a:r>
            <a:endParaRPr lang="ko-KR" altLang="en-US" sz="180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4008" y="5445224"/>
            <a:ext cx="4041775" cy="762000"/>
          </a:xfrm>
        </p:spPr>
        <p:txBody>
          <a:bodyPr>
            <a:normAutofit/>
          </a:bodyPr>
          <a:lstStyle/>
          <a:p>
            <a:r>
              <a:rPr lang="ko-KR" altLang="en-US" sz="1800" dirty="0" smtClean="0"/>
              <a:t>순례자들의 물품</a:t>
            </a:r>
            <a:endParaRPr lang="ko-KR" altLang="en-US" sz="18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3645024"/>
            <a:ext cx="2484120" cy="176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4099391" cy="221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8720"/>
            <a:ext cx="3167335" cy="2394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23393"/>
            <a:ext cx="2103973" cy="1613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524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최종목적지</a:t>
            </a:r>
            <a:r>
              <a:rPr lang="en-US" altLang="ko-KR" sz="3200" dirty="0" smtClean="0">
                <a:solidFill>
                  <a:schemeClr val="tx1"/>
                </a:solidFill>
              </a:rPr>
              <a:t>: 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산티아고</a:t>
            </a:r>
            <a:r>
              <a:rPr lang="ko-KR" altLang="en-US" sz="3200" dirty="0" smtClean="0">
                <a:solidFill>
                  <a:schemeClr val="tx1"/>
                </a:solidFill>
              </a:rPr>
              <a:t> 데 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콤포스텔라</a:t>
            </a:r>
            <a:r>
              <a:rPr lang="ko-KR" altLang="en-US" sz="3200" dirty="0" smtClean="0">
                <a:solidFill>
                  <a:schemeClr val="tx1"/>
                </a:solidFill>
              </a:rPr>
              <a:t> 대성당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err="1" smtClean="0"/>
              <a:t>알베르게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순례자 숙소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ko-KR" altLang="en-US" sz="1800" dirty="0" smtClean="0"/>
              <a:t>순례자들 미사</a:t>
            </a:r>
            <a:endParaRPr lang="ko-KR" altLang="en-US" sz="1800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01919"/>
            <a:ext cx="2363983" cy="179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430664"/>
            <a:ext cx="2590800" cy="168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98" y="3098865"/>
            <a:ext cx="2736304" cy="2288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09637"/>
            <a:ext cx="3939215" cy="2541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9992" y="3645024"/>
            <a:ext cx="3185267" cy="1790946"/>
          </a:xfrm>
          <a:prstGeom prst="rect">
            <a:avLst/>
          </a:prstGeom>
          <a:noFill/>
          <a:ln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12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1800" dirty="0" smtClean="0"/>
              <a:t>교황 요한 </a:t>
            </a:r>
            <a:r>
              <a:rPr lang="ko-KR" altLang="en-US" sz="1800" dirty="0" err="1" smtClean="0"/>
              <a:t>바오로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세 방문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 smtClean="0"/>
              <a:t>-1982</a:t>
            </a:r>
            <a:r>
              <a:rPr lang="ko-KR" altLang="en-US" sz="1800" dirty="0" smtClean="0"/>
              <a:t>년</a:t>
            </a:r>
            <a:r>
              <a:rPr lang="en-US" altLang="ko-KR" sz="1800" dirty="0" smtClean="0"/>
              <a:t>, 1989</a:t>
            </a:r>
            <a:r>
              <a:rPr lang="ko-KR" altLang="en-US" sz="1800" dirty="0" smtClean="0"/>
              <a:t>년 두 차례에 걸쳐 방문하며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세계적인 주목을 끌게 됨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 smtClean="0"/>
              <a:t>-1993</a:t>
            </a:r>
            <a:r>
              <a:rPr lang="ko-KR" altLang="en-US" sz="1800" dirty="0" smtClean="0"/>
              <a:t>년 </a:t>
            </a:r>
            <a:r>
              <a:rPr lang="ko-KR" altLang="en-US" sz="1800" dirty="0" err="1" smtClean="0"/>
              <a:t>산티아고의</a:t>
            </a:r>
            <a:r>
              <a:rPr lang="ko-KR" altLang="en-US" sz="1800" dirty="0" smtClean="0"/>
              <a:t> 길이 유네스코 인류문화 유산으로 지정됨</a:t>
            </a:r>
            <a:r>
              <a:rPr lang="en-US" altLang="ko-KR" sz="1800" dirty="0" smtClean="0"/>
              <a:t>.</a:t>
            </a:r>
          </a:p>
          <a:p>
            <a:pPr marL="109728" indent="0">
              <a:buNone/>
            </a:pPr>
            <a:r>
              <a:rPr lang="en-US" altLang="ko-KR" sz="1800" dirty="0" smtClean="0"/>
              <a:t>-</a:t>
            </a:r>
            <a:r>
              <a:rPr lang="ko-KR" altLang="en-US" sz="1800" dirty="0" err="1" smtClean="0"/>
              <a:t>순례증은</a:t>
            </a:r>
            <a:r>
              <a:rPr lang="ko-KR" altLang="en-US" sz="1800" dirty="0" smtClean="0"/>
              <a:t> 주요 출발지에 있는 </a:t>
            </a:r>
            <a:r>
              <a:rPr lang="ko-KR" altLang="en-US" sz="1800" dirty="0" err="1" smtClean="0"/>
              <a:t>산티아고의</a:t>
            </a:r>
            <a:r>
              <a:rPr lang="ko-KR" altLang="en-US" sz="1800" dirty="0" smtClean="0"/>
              <a:t> 길 순례자 협회에서 발급하는 것을 받아도 되고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순례자들을 위한 숙소에게서 발급 받을 수 있음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ko-KR" altLang="en-US" sz="1800" dirty="0" err="1" smtClean="0"/>
              <a:t>산티아고</a:t>
            </a:r>
            <a:r>
              <a:rPr lang="ko-KR" altLang="en-US" sz="1800" dirty="0" smtClean="0"/>
              <a:t> 데 </a:t>
            </a:r>
            <a:r>
              <a:rPr lang="ko-KR" altLang="en-US" sz="1800" dirty="0" err="1" smtClean="0"/>
              <a:t>콤포스텔라</a:t>
            </a:r>
            <a:r>
              <a:rPr lang="ko-KR" altLang="en-US" sz="1800" dirty="0" smtClean="0"/>
              <a:t> 대성당의 순례자 센터에서 </a:t>
            </a:r>
            <a:r>
              <a:rPr lang="en-US" altLang="ko-KR" sz="1800" dirty="0" smtClean="0"/>
              <a:t>‘</a:t>
            </a:r>
            <a:r>
              <a:rPr lang="ko-KR" altLang="en-US" sz="1800" dirty="0" err="1" smtClean="0"/>
              <a:t>콤포스텔라</a:t>
            </a:r>
            <a:r>
              <a:rPr lang="en-US" altLang="ko-KR" sz="1800" dirty="0" smtClean="0"/>
              <a:t>’</a:t>
            </a:r>
            <a:r>
              <a:rPr lang="ko-KR" altLang="en-US" sz="1800" dirty="0" smtClean="0"/>
              <a:t>라는 명칭의 정식 순례 인증서를 발급받음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 smtClean="0"/>
              <a:t>-</a:t>
            </a:r>
            <a:r>
              <a:rPr lang="ko-KR" altLang="en-US" sz="1800" dirty="0" smtClean="0"/>
              <a:t>순례 인증은 도보로 </a:t>
            </a:r>
            <a:r>
              <a:rPr lang="en-US" altLang="ko-KR" sz="1800" dirty="0" smtClean="0"/>
              <a:t>100 km</a:t>
            </a:r>
            <a:r>
              <a:rPr lang="ko-KR" altLang="en-US" sz="1800" dirty="0" smtClean="0"/>
              <a:t>이상 걷거나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말이나 자전거를 이용하여 </a:t>
            </a:r>
            <a:r>
              <a:rPr lang="en-US" altLang="ko-KR" sz="1800" dirty="0" smtClean="0"/>
              <a:t>200 km</a:t>
            </a:r>
            <a:r>
              <a:rPr lang="ko-KR" altLang="en-US" sz="1800" dirty="0" smtClean="0"/>
              <a:t>이상 이동할 때 발급됨</a:t>
            </a:r>
            <a:endParaRPr lang="en-US" altLang="ko-KR" sz="1800" dirty="0" smtClean="0"/>
          </a:p>
          <a:p>
            <a:r>
              <a:rPr lang="ko-KR" altLang="en-US" sz="1800" dirty="0" err="1" smtClean="0"/>
              <a:t>야고보의</a:t>
            </a:r>
            <a:r>
              <a:rPr lang="ko-KR" altLang="en-US" sz="1800" dirty="0" smtClean="0"/>
              <a:t> 해 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 smtClean="0"/>
              <a:t>- </a:t>
            </a:r>
            <a:r>
              <a:rPr lang="ko-KR" altLang="en-US" sz="1800" dirty="0" smtClean="0"/>
              <a:t>교황 </a:t>
            </a:r>
            <a:r>
              <a:rPr lang="ko-KR" altLang="en-US" sz="1800" dirty="0" err="1"/>
              <a:t>알레한드로</a:t>
            </a:r>
            <a:r>
              <a:rPr lang="ko-KR" altLang="en-US" sz="1800" dirty="0"/>
              <a:t> </a:t>
            </a:r>
            <a:r>
              <a:rPr lang="en-US" altLang="ko-KR" sz="1800" dirty="0"/>
              <a:t>3</a:t>
            </a:r>
            <a:r>
              <a:rPr lang="ko-KR" altLang="en-US" sz="1800" dirty="0" smtClean="0"/>
              <a:t>세는 </a:t>
            </a:r>
            <a:r>
              <a:rPr lang="ko-KR" altLang="en-US" sz="1800" dirty="0" err="1" smtClean="0"/>
              <a:t>산티아고</a:t>
            </a:r>
            <a:r>
              <a:rPr lang="ko-KR" altLang="en-US" sz="1800" dirty="0" smtClean="0"/>
              <a:t> </a:t>
            </a:r>
            <a:r>
              <a:rPr lang="ko-KR" altLang="en-US" sz="1800" dirty="0"/>
              <a:t>사도의 축일인 </a:t>
            </a:r>
            <a:r>
              <a:rPr lang="en-US" altLang="ko-KR" sz="1800" dirty="0"/>
              <a:t>7</a:t>
            </a:r>
            <a:r>
              <a:rPr lang="ko-KR" altLang="en-US" sz="1800" dirty="0"/>
              <a:t>월 </a:t>
            </a:r>
            <a:r>
              <a:rPr lang="en-US" altLang="ko-KR" sz="1800" dirty="0"/>
              <a:t>25</a:t>
            </a:r>
            <a:r>
              <a:rPr lang="ko-KR" altLang="en-US" sz="1800" dirty="0"/>
              <a:t>일이 주일</a:t>
            </a:r>
            <a:r>
              <a:rPr lang="en-US" altLang="ko-KR" sz="1800" dirty="0"/>
              <a:t>(</a:t>
            </a:r>
            <a:r>
              <a:rPr lang="ko-KR" altLang="en-US" sz="1800" dirty="0"/>
              <a:t>일요일</a:t>
            </a:r>
            <a:r>
              <a:rPr lang="en-US" altLang="ko-KR" sz="1800" dirty="0"/>
              <a:t>)</a:t>
            </a:r>
            <a:r>
              <a:rPr lang="ko-KR" altLang="en-US" sz="1800" dirty="0"/>
              <a:t>에 </a:t>
            </a:r>
            <a:r>
              <a:rPr lang="ko-KR" altLang="en-US" sz="1800" dirty="0" smtClean="0"/>
              <a:t>      해당하는 </a:t>
            </a:r>
            <a:r>
              <a:rPr lang="ko-KR" altLang="en-US" sz="1800" dirty="0"/>
              <a:t>해에 </a:t>
            </a:r>
            <a:r>
              <a:rPr lang="ko-KR" altLang="en-US" sz="1800" dirty="0" err="1"/>
              <a:t>산티아고</a:t>
            </a:r>
            <a:r>
              <a:rPr lang="ko-KR" altLang="en-US" sz="1800" dirty="0"/>
              <a:t> 성지를 순례하는 사람들은 조속을 면제받는 전대사</a:t>
            </a:r>
            <a:r>
              <a:rPr lang="en-US" altLang="ko-KR" sz="1800" dirty="0"/>
              <a:t>(</a:t>
            </a:r>
            <a:r>
              <a:rPr lang="ko-KR" altLang="en-US" sz="1800" dirty="0"/>
              <a:t>대 사면</a:t>
            </a:r>
            <a:r>
              <a:rPr lang="en-US" altLang="ko-KR" sz="1800" dirty="0"/>
              <a:t>)</a:t>
            </a:r>
            <a:r>
              <a:rPr lang="ko-KR" altLang="en-US" sz="1800" dirty="0"/>
              <a:t>을 받을 것이라는 칙령 공포함</a:t>
            </a:r>
            <a:r>
              <a:rPr lang="en-US" altLang="ko-KR" sz="1800" dirty="0"/>
              <a:t>.</a:t>
            </a:r>
          </a:p>
          <a:p>
            <a:pPr marL="109728" indent="0">
              <a:buNone/>
            </a:pPr>
            <a:r>
              <a:rPr lang="en-US" altLang="ko-KR" sz="1800" dirty="0"/>
              <a:t>-&gt;</a:t>
            </a:r>
            <a:r>
              <a:rPr lang="ko-KR" altLang="en-US" sz="1800" dirty="0"/>
              <a:t>이 해를 </a:t>
            </a:r>
            <a:r>
              <a:rPr lang="en-US" altLang="ko-KR" sz="1800" dirty="0"/>
              <a:t>‘</a:t>
            </a:r>
            <a:r>
              <a:rPr lang="ko-KR" altLang="en-US" sz="1800" dirty="0" err="1"/>
              <a:t>야고보의</a:t>
            </a:r>
            <a:r>
              <a:rPr lang="ko-KR" altLang="en-US" sz="1800" dirty="0"/>
              <a:t> 해</a:t>
            </a:r>
            <a:r>
              <a:rPr lang="en-US" altLang="ko-KR" sz="1800" dirty="0"/>
              <a:t>’</a:t>
            </a:r>
            <a:r>
              <a:rPr lang="ko-KR" altLang="en-US" sz="1800" dirty="0"/>
              <a:t>라고 부름</a:t>
            </a:r>
            <a:endParaRPr lang="en-US" altLang="ko-KR" sz="1800" dirty="0"/>
          </a:p>
          <a:p>
            <a:pPr marL="109728" indent="0">
              <a:buNone/>
            </a:pPr>
            <a:r>
              <a:rPr lang="en-US" altLang="ko-KR" sz="1800" dirty="0"/>
              <a:t>1993</a:t>
            </a:r>
            <a:r>
              <a:rPr lang="ko-KR" altLang="en-US" sz="1800" dirty="0"/>
              <a:t>년</a:t>
            </a:r>
            <a:r>
              <a:rPr lang="en-US" altLang="ko-KR" sz="1800" dirty="0"/>
              <a:t>, 1999</a:t>
            </a:r>
            <a:r>
              <a:rPr lang="ko-KR" altLang="en-US" sz="1800" dirty="0"/>
              <a:t>년</a:t>
            </a:r>
            <a:r>
              <a:rPr lang="en-US" altLang="ko-KR" sz="1800" dirty="0"/>
              <a:t>, 2004</a:t>
            </a:r>
            <a:r>
              <a:rPr lang="ko-KR" altLang="en-US" sz="1800" dirty="0"/>
              <a:t>년</a:t>
            </a:r>
            <a:r>
              <a:rPr lang="en-US" altLang="ko-KR" sz="1800" dirty="0"/>
              <a:t>, 2010</a:t>
            </a:r>
            <a:r>
              <a:rPr lang="ko-KR" altLang="en-US" sz="1800" dirty="0"/>
              <a:t>년</a:t>
            </a:r>
            <a:r>
              <a:rPr lang="en-US" altLang="ko-KR" sz="1800" dirty="0"/>
              <a:t>, 2021</a:t>
            </a:r>
            <a:r>
              <a:rPr lang="ko-KR" altLang="en-US" sz="1800" dirty="0"/>
              <a:t>년에 해당됨</a:t>
            </a:r>
          </a:p>
          <a:p>
            <a:pPr marL="109728" indent="0">
              <a:buNone/>
            </a:pPr>
            <a:endParaRPr lang="ko-KR" altLang="en-US" sz="1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오늘날의 순례길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5216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/>
                </a:solidFill>
              </a:rPr>
              <a:t>산티아고의</a:t>
            </a:r>
            <a:r>
              <a:rPr lang="ko-KR" altLang="en-US" sz="3200" dirty="0" smtClean="0">
                <a:solidFill>
                  <a:schemeClr val="tx1"/>
                </a:solidFill>
              </a:rPr>
              <a:t> 길 순례자들의 수치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2132856"/>
            <a:ext cx="4375709" cy="211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2204864"/>
            <a:ext cx="4041775" cy="200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712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순례자들의 출신 배경과 국적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순례자들의 출신</a:t>
            </a:r>
            <a:endParaRPr lang="ko-KR" altLang="en-US" sz="180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순례자들의 출신국적</a:t>
            </a:r>
            <a:r>
              <a:rPr lang="en-US" altLang="ko-KR" sz="1800" dirty="0" smtClean="0"/>
              <a:t>(2017</a:t>
            </a:r>
            <a:r>
              <a:rPr lang="ko-KR" altLang="en-US" sz="1800" dirty="0" smtClean="0"/>
              <a:t>년 기준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651372"/>
            <a:ext cx="4040188" cy="152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8602" y="2577306"/>
            <a:ext cx="267462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50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순례 동기 및 연령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순례동기</a:t>
            </a:r>
            <a:r>
              <a:rPr lang="en-US" altLang="ko-KR" dirty="0" smtClean="0"/>
              <a:t>(2017</a:t>
            </a:r>
            <a:r>
              <a:rPr lang="ko-KR" altLang="en-US" dirty="0" smtClean="0"/>
              <a:t>년 기준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ko-KR" altLang="en-US" dirty="0" smtClean="0"/>
              <a:t>순례자 연령</a:t>
            </a:r>
            <a:endParaRPr lang="ko-KR" altLang="en-US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200866"/>
            <a:ext cx="4040188" cy="242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025" y="2179099"/>
            <a:ext cx="4041775" cy="2472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703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지역민족주의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2-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바스크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(País Vasco)</a:t>
            </a:r>
            <a:endParaRPr lang="en-US" altLang="ko-KR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ko-KR" altLang="en-US" sz="1800" b="1" dirty="0" smtClean="0"/>
              <a:t>특징</a:t>
            </a:r>
            <a:r>
              <a:rPr lang="en-US" altLang="ko-KR" sz="1800" b="1" dirty="0" smtClean="0"/>
              <a:t>: </a:t>
            </a:r>
            <a:r>
              <a:rPr lang="ko-KR" altLang="en-US" sz="1800" b="1" dirty="0" smtClean="0"/>
              <a:t>인종적</a:t>
            </a:r>
            <a:r>
              <a:rPr lang="en-US" altLang="ko-KR" sz="1800" b="1" dirty="0" smtClean="0"/>
              <a:t>, </a:t>
            </a:r>
            <a:r>
              <a:rPr lang="ko-KR" altLang="en-US" sz="1800" b="1" dirty="0" smtClean="0"/>
              <a:t>언어적 독자성</a:t>
            </a:r>
            <a:endParaRPr lang="en-US" altLang="ko-KR" sz="1800" b="1" dirty="0" smtClean="0"/>
          </a:p>
          <a:p>
            <a:pPr>
              <a:buFont typeface="Wingdings" pitchFamily="2" charset="2"/>
              <a:buNone/>
            </a:pPr>
            <a:r>
              <a:rPr lang="en-US" altLang="ko-KR" sz="1900" dirty="0" smtClean="0"/>
              <a:t>2</a:t>
            </a:r>
            <a:r>
              <a:rPr lang="en-US" altLang="ko-KR" sz="1900" dirty="0"/>
              <a:t>) </a:t>
            </a:r>
            <a:r>
              <a:rPr lang="ko-KR" altLang="en-US" sz="1800" dirty="0" err="1">
                <a:latin typeface="+mn-ea"/>
              </a:rPr>
              <a:t>바스크</a:t>
            </a:r>
            <a:r>
              <a:rPr lang="ko-KR" altLang="en-US" sz="1800" dirty="0">
                <a:latin typeface="+mn-ea"/>
              </a:rPr>
              <a:t> </a:t>
            </a:r>
            <a:endParaRPr lang="en-US" altLang="ko-KR" sz="1800" dirty="0">
              <a:latin typeface="+mn-ea"/>
            </a:endParaRPr>
          </a:p>
          <a:p>
            <a:pPr>
              <a:buFont typeface="Wingdings" pitchFamily="2" charset="2"/>
              <a:buNone/>
            </a:pPr>
            <a:r>
              <a:rPr lang="en-US" altLang="ko-KR" sz="1800" dirty="0">
                <a:latin typeface="+mn-ea"/>
              </a:rPr>
              <a:t>    </a:t>
            </a:r>
            <a:r>
              <a:rPr lang="ko-KR" altLang="en-US" sz="1800" dirty="0">
                <a:latin typeface="+mn-ea"/>
              </a:rPr>
              <a:t>인종적 독자성이 과학적으로 증명된 경우</a:t>
            </a:r>
          </a:p>
          <a:p>
            <a:pPr>
              <a:buFont typeface="Wingdings" pitchFamily="2" charset="2"/>
              <a:buNone/>
            </a:pPr>
            <a:r>
              <a:rPr lang="ko-KR" altLang="en-US" sz="1800" dirty="0">
                <a:latin typeface="+mn-ea"/>
              </a:rPr>
              <a:t>    혈청이나 체격이 스페인 인이나 프랑스인과 구별됨</a:t>
            </a:r>
          </a:p>
          <a:p>
            <a:pPr>
              <a:buFont typeface="Wingdings" pitchFamily="2" charset="2"/>
              <a:buNone/>
            </a:pPr>
            <a:r>
              <a:rPr lang="ko-KR" altLang="en-US" sz="1800" dirty="0">
                <a:latin typeface="+mn-ea"/>
              </a:rPr>
              <a:t>    </a:t>
            </a:r>
            <a:r>
              <a:rPr lang="ko-KR" altLang="en-US" sz="1800" dirty="0" err="1">
                <a:latin typeface="+mn-ea"/>
              </a:rPr>
              <a:t>바스크어</a:t>
            </a:r>
            <a:r>
              <a:rPr lang="en-US" altLang="ko-KR" sz="1800" dirty="0">
                <a:latin typeface="+mn-ea"/>
              </a:rPr>
              <a:t>(</a:t>
            </a:r>
            <a:r>
              <a:rPr lang="en-US" altLang="ko-KR" sz="1800" dirty="0" err="1">
                <a:latin typeface="+mn-ea"/>
              </a:rPr>
              <a:t>Euskera</a:t>
            </a:r>
            <a:r>
              <a:rPr lang="en-US" altLang="ko-KR" sz="1800" dirty="0">
                <a:latin typeface="+mn-ea"/>
              </a:rPr>
              <a:t>)</a:t>
            </a:r>
            <a:r>
              <a:rPr lang="ko-KR" altLang="en-US" sz="1800" dirty="0">
                <a:latin typeface="+mn-ea"/>
              </a:rPr>
              <a:t>는 기원이 불확실한 언어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유럽의 어떤 언어와도 유사성이 없음</a:t>
            </a:r>
          </a:p>
          <a:p>
            <a:pPr>
              <a:buFont typeface="Wingdings" pitchFamily="2" charset="2"/>
              <a:buNone/>
            </a:pPr>
            <a:r>
              <a:rPr lang="ko-KR" altLang="en-US" sz="1800" dirty="0">
                <a:latin typeface="+mn-ea"/>
              </a:rPr>
              <a:t>    </a:t>
            </a:r>
            <a:r>
              <a:rPr lang="en-US" altLang="ko-KR" sz="1800" dirty="0">
                <a:latin typeface="+mn-ea"/>
              </a:rPr>
              <a:t>cf. </a:t>
            </a:r>
            <a:r>
              <a:rPr lang="ko-KR" altLang="en-US" sz="1800" dirty="0" err="1">
                <a:latin typeface="+mn-ea"/>
              </a:rPr>
              <a:t>카탈루냐어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 err="1">
                <a:latin typeface="+mn-ea"/>
              </a:rPr>
              <a:t>갈리시아어는</a:t>
            </a:r>
            <a:r>
              <a:rPr lang="ko-KR" altLang="en-US" sz="1800" dirty="0">
                <a:latin typeface="+mn-ea"/>
              </a:rPr>
              <a:t> </a:t>
            </a:r>
            <a:r>
              <a:rPr lang="ko-KR" altLang="en-US" sz="1800" dirty="0" err="1">
                <a:latin typeface="+mn-ea"/>
              </a:rPr>
              <a:t>카스티야어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불어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이태리어 등과 같이 라틴어에서 </a:t>
            </a:r>
            <a:r>
              <a:rPr lang="ko-KR" altLang="en-US" sz="1800" dirty="0" smtClean="0">
                <a:latin typeface="+mn-ea"/>
              </a:rPr>
              <a:t>유래</a:t>
            </a:r>
            <a:endParaRPr lang="ko-KR" altLang="en-US" sz="1800" dirty="0">
              <a:latin typeface="+mn-ea"/>
            </a:endParaRPr>
          </a:p>
          <a:p>
            <a:pPr>
              <a:buFont typeface="Wingdings" pitchFamily="2" charset="2"/>
              <a:buNone/>
            </a:pPr>
            <a:endParaRPr lang="en-US" altLang="ko-KR" dirty="0"/>
          </a:p>
        </p:txBody>
      </p:sp>
      <p:sp>
        <p:nvSpPr>
          <p:cNvPr id="8" name="내용 개체 틀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en-US" altLang="ko-KR" dirty="0"/>
          </a:p>
          <a:p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04864"/>
            <a:ext cx="2924175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503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5040313" cy="792163"/>
          </a:xfrm>
        </p:spPr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프랑코의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탄압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648200" y="1357313"/>
            <a:ext cx="4038600" cy="5311775"/>
          </a:xfrm>
        </p:spPr>
        <p:txBody>
          <a:bodyPr/>
          <a:lstStyle/>
          <a:p>
            <a:pPr marL="447675" indent="-447675">
              <a:buFont typeface="Wingdings" panose="05000000000000000000" pitchFamily="2" charset="2"/>
              <a:buChar char="Ø"/>
            </a:pPr>
            <a:r>
              <a:rPr lang="ko-KR" altLang="en-US" sz="1600" dirty="0" err="1" smtClean="0">
                <a:latin typeface="+mn-ea"/>
              </a:rPr>
              <a:t>바스크는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14</a:t>
            </a:r>
            <a:r>
              <a:rPr lang="ko-KR" altLang="en-US" sz="1600" dirty="0">
                <a:latin typeface="+mn-ea"/>
              </a:rPr>
              <a:t>세기에 스페인에</a:t>
            </a:r>
          </a:p>
          <a:p>
            <a:pPr marL="447675" indent="-447675">
              <a:buFont typeface="Wingdings" pitchFamily="2" charset="2"/>
              <a:buNone/>
            </a:pPr>
            <a:r>
              <a:rPr lang="ko-KR" altLang="en-US" sz="1600" dirty="0">
                <a:latin typeface="+mn-ea"/>
              </a:rPr>
              <a:t>통합되었지만 </a:t>
            </a:r>
            <a:r>
              <a:rPr lang="ko-KR" altLang="en-US" sz="1600" dirty="0" smtClean="0">
                <a:latin typeface="+mn-ea"/>
              </a:rPr>
              <a:t>준 독립적 </a:t>
            </a:r>
            <a:r>
              <a:rPr lang="ko-KR" altLang="en-US" sz="1600" dirty="0">
                <a:latin typeface="+mn-ea"/>
              </a:rPr>
              <a:t>지위를 </a:t>
            </a:r>
          </a:p>
          <a:p>
            <a:pPr marL="447675" indent="-447675">
              <a:buFont typeface="Wingdings" pitchFamily="2" charset="2"/>
              <a:buNone/>
            </a:pPr>
            <a:r>
              <a:rPr lang="ko-KR" altLang="en-US" sz="1600" dirty="0" smtClean="0">
                <a:latin typeface="+mn-ea"/>
              </a:rPr>
              <a:t>보장받음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 marL="447675" indent="-447675">
              <a:buFont typeface="Wingdings" pitchFamily="2" charset="2"/>
              <a:buNone/>
            </a:pPr>
            <a:r>
              <a:rPr lang="en-US" altLang="ko-KR" sz="1600" dirty="0" smtClean="0">
                <a:latin typeface="+mn-ea"/>
              </a:rPr>
              <a:t> </a:t>
            </a:r>
            <a:endParaRPr lang="en-US" altLang="ko-KR" sz="1600" dirty="0">
              <a:latin typeface="+mn-ea"/>
            </a:endParaRP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en-US" altLang="ko-KR" sz="1600" dirty="0" smtClean="0">
                <a:latin typeface="+mn-ea"/>
              </a:rPr>
              <a:t>1930</a:t>
            </a:r>
            <a:r>
              <a:rPr lang="ko-KR" altLang="en-US" sz="1600" dirty="0">
                <a:latin typeface="+mn-ea"/>
              </a:rPr>
              <a:t>년대 </a:t>
            </a:r>
            <a:r>
              <a:rPr lang="ko-KR" altLang="en-US" sz="1600" dirty="0" err="1">
                <a:latin typeface="+mn-ea"/>
              </a:rPr>
              <a:t>프랑코</a:t>
            </a:r>
            <a:r>
              <a:rPr lang="en-US" altLang="ko-KR" sz="1600" dirty="0">
                <a:latin typeface="+mn-ea"/>
              </a:rPr>
              <a:t>(Franco)</a:t>
            </a:r>
            <a:r>
              <a:rPr lang="ko-KR" altLang="en-US" sz="1600" dirty="0">
                <a:latin typeface="+mn-ea"/>
              </a:rPr>
              <a:t>에 </a:t>
            </a:r>
          </a:p>
          <a:p>
            <a:pPr marL="447675" indent="-447675">
              <a:buFont typeface="Wingdings" pitchFamily="2" charset="2"/>
              <a:buNone/>
            </a:pPr>
            <a:r>
              <a:rPr lang="ko-KR" altLang="en-US" sz="1600" dirty="0">
                <a:latin typeface="+mn-ea"/>
              </a:rPr>
              <a:t>의해 강제로 스페인에 병합</a:t>
            </a:r>
            <a:r>
              <a:rPr lang="en-US" altLang="ko-KR" sz="1600" dirty="0">
                <a:latin typeface="+mn-ea"/>
              </a:rPr>
              <a:t>.</a:t>
            </a:r>
          </a:p>
          <a:p>
            <a:pPr marL="447675" indent="-447675">
              <a:buFont typeface="Wingdings" pitchFamily="2" charset="2"/>
              <a:buNone/>
            </a:pPr>
            <a:endParaRPr lang="en-US" altLang="ko-KR" sz="16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sz="1600" dirty="0" smtClean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스페인내전</a:t>
            </a:r>
            <a:r>
              <a:rPr lang="en-US" altLang="ko-KR" sz="1600" dirty="0">
                <a:latin typeface="+mn-ea"/>
              </a:rPr>
              <a:t>(1936~39)</a:t>
            </a:r>
            <a:r>
              <a:rPr lang="ko-KR" altLang="en-US" sz="1600" dirty="0">
                <a:latin typeface="+mn-ea"/>
              </a:rPr>
              <a:t>당시 </a:t>
            </a:r>
            <a:endParaRPr lang="en-US" altLang="ko-KR" sz="1600" dirty="0" smtClean="0">
              <a:latin typeface="+mn-ea"/>
            </a:endParaRPr>
          </a:p>
          <a:p>
            <a:pPr marL="0" indent="0">
              <a:buNone/>
            </a:pPr>
            <a:r>
              <a:rPr lang="ko-KR" altLang="en-US" sz="1600" dirty="0" smtClean="0">
                <a:latin typeface="+mn-ea"/>
              </a:rPr>
              <a:t>     ‘</a:t>
            </a:r>
            <a:r>
              <a:rPr lang="ko-KR" altLang="en-US" sz="1600" dirty="0" err="1" smtClean="0">
                <a:latin typeface="+mn-ea"/>
              </a:rPr>
              <a:t>반프랑코전선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인민전선</a:t>
            </a:r>
            <a:r>
              <a:rPr lang="en-US" altLang="ko-KR" sz="1600" dirty="0">
                <a:latin typeface="+mn-ea"/>
              </a:rPr>
              <a:t>)’</a:t>
            </a:r>
            <a:r>
              <a:rPr lang="ko-KR" altLang="en-US" sz="1600" dirty="0">
                <a:latin typeface="+mn-ea"/>
              </a:rPr>
              <a:t>에 </a:t>
            </a:r>
            <a:r>
              <a:rPr lang="ko-KR" altLang="en-US" sz="1600" dirty="0" smtClean="0">
                <a:latin typeface="+mn-ea"/>
              </a:rPr>
              <a:t>가입해</a:t>
            </a:r>
            <a:endParaRPr lang="en-US" altLang="ko-KR" sz="1600" dirty="0">
              <a:latin typeface="+mn-ea"/>
            </a:endParaRPr>
          </a:p>
          <a:p>
            <a:pPr marL="447675" indent="-447675">
              <a:buFont typeface="Wingdings" pitchFamily="2" charset="2"/>
              <a:buNone/>
            </a:pPr>
            <a:r>
              <a:rPr lang="ko-KR" altLang="en-US" sz="1600" dirty="0" smtClean="0">
                <a:latin typeface="+mn-ea"/>
              </a:rPr>
              <a:t>      </a:t>
            </a:r>
            <a:r>
              <a:rPr lang="ko-KR" altLang="en-US" sz="1600" dirty="0" err="1" smtClean="0">
                <a:latin typeface="+mn-ea"/>
              </a:rPr>
              <a:t>카탈루냐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ko-KR" altLang="en-US" sz="1600" dirty="0">
                <a:latin typeface="+mn-ea"/>
              </a:rPr>
              <a:t>지역과 함께 가장 </a:t>
            </a:r>
            <a:r>
              <a:rPr lang="ko-KR" altLang="en-US" sz="1600" dirty="0" smtClean="0">
                <a:latin typeface="+mn-ea"/>
              </a:rPr>
              <a:t>강력하게 </a:t>
            </a:r>
            <a:r>
              <a:rPr lang="ko-KR" altLang="en-US" sz="1600" dirty="0">
                <a:latin typeface="+mn-ea"/>
              </a:rPr>
              <a:t>투쟁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 marL="447675" indent="-447675">
              <a:buFont typeface="Wingdings" pitchFamily="2" charset="2"/>
              <a:buNone/>
            </a:pPr>
            <a:endParaRPr lang="en-US" altLang="ko-KR" sz="1600" dirty="0" smtClean="0">
              <a:latin typeface="+mn-ea"/>
            </a:endParaRPr>
          </a:p>
          <a:p>
            <a:pPr marL="447675" indent="-447675">
              <a:buFont typeface="Wingdings" panose="05000000000000000000" pitchFamily="2" charset="2"/>
              <a:buChar char="Ø"/>
            </a:pPr>
            <a:r>
              <a:rPr lang="en-US" altLang="ko-KR" sz="1600" dirty="0" smtClean="0">
                <a:latin typeface="+mn-ea"/>
              </a:rPr>
              <a:t>1937</a:t>
            </a:r>
            <a:r>
              <a:rPr lang="ko-KR" altLang="en-US" sz="1600" dirty="0" smtClean="0">
                <a:latin typeface="+mn-ea"/>
              </a:rPr>
              <a:t>년</a:t>
            </a: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4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26</a:t>
            </a:r>
            <a:r>
              <a:rPr lang="ko-KR" altLang="en-US" sz="1600" dirty="0" smtClean="0">
                <a:latin typeface="+mn-ea"/>
              </a:rPr>
              <a:t>일 게르니카 폭격과 피카소의 고발</a:t>
            </a:r>
            <a:endParaRPr lang="en-US" altLang="ko-KR" sz="1600" dirty="0">
              <a:latin typeface="+mn-ea"/>
            </a:endParaRPr>
          </a:p>
        </p:txBody>
      </p:sp>
      <p:pic>
        <p:nvPicPr>
          <p:cNvPr id="7" name="Picture 4" descr="게르니카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528" y="2276872"/>
            <a:ext cx="4123807" cy="1800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02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5851" y="273176"/>
            <a:ext cx="8230711" cy="571765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30" tIns="45503" rIns="91230" bIns="45503"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ko-KR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ETA(</a:t>
            </a:r>
            <a:r>
              <a:rPr lang="ko-KR" altLang="en-US" sz="32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바스크</a:t>
            </a:r>
            <a:r>
              <a:rPr lang="ko-KR" altLang="en-US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조국과 자유</a:t>
            </a:r>
            <a:r>
              <a:rPr lang="en-US" altLang="ko-KR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124744"/>
            <a:ext cx="4039115" cy="4526471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30" tIns="45503" rIns="91230" bIns="45503">
            <a:normAutofit/>
          </a:bodyPr>
          <a:lstStyle/>
          <a:p>
            <a:pPr marL="358919" indent="-358919">
              <a:spcBef>
                <a:spcPct val="20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설립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: 1959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</a:t>
            </a:r>
          </a:p>
          <a:p>
            <a:pPr marL="358919" indent="-358919">
              <a:spcBef>
                <a:spcPct val="20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무장투쟁 종식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: 2011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</a:t>
            </a:r>
          </a:p>
          <a:p>
            <a:pPr marL="358919" indent="-358919">
              <a:spcBef>
                <a:spcPct val="20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완전 해체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: 2018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</a:t>
            </a:r>
          </a:p>
          <a:p>
            <a:pPr marL="358919" indent="-358919">
              <a:spcBef>
                <a:spcPct val="20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희생자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:820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명</a:t>
            </a:r>
          </a:p>
          <a:p>
            <a:pPr marL="358919" indent="-358919">
              <a:spcBef>
                <a:spcPct val="20000"/>
              </a:spcBef>
              <a:buNone/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    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(1968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-2010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 기준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)</a:t>
            </a:r>
          </a:p>
          <a:p>
            <a:pPr marL="358919" indent="-358919">
              <a:spcBef>
                <a:spcPct val="20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주요 사건</a:t>
            </a:r>
          </a:p>
          <a:p>
            <a:pPr marL="358919" indent="-358919">
              <a:spcBef>
                <a:spcPct val="20000"/>
              </a:spcBef>
              <a:buNone/>
            </a:pPr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1973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1600" dirty="0" err="1">
                <a:solidFill>
                  <a:srgbClr val="000000"/>
                </a:solidFill>
                <a:latin typeface="+mn-ea"/>
              </a:rPr>
              <a:t>Carrero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 Blanco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암살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pPr marL="358919" indent="-358919">
              <a:spcBef>
                <a:spcPct val="20000"/>
              </a:spcBef>
              <a:buNone/>
            </a:pP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1987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 바르셀로나 </a:t>
            </a:r>
            <a:r>
              <a:rPr lang="en-US" altLang="ko-KR" sz="1600" dirty="0" err="1">
                <a:solidFill>
                  <a:srgbClr val="000000"/>
                </a:solidFill>
                <a:latin typeface="+mn-ea"/>
              </a:rPr>
              <a:t>Hipercor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슈퍼마켓의 폭탄테러로 민간인 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21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명 사망</a:t>
            </a:r>
          </a:p>
          <a:p>
            <a:pPr marL="358919" indent="-358919">
              <a:spcBef>
                <a:spcPct val="20000"/>
              </a:spcBef>
              <a:buNone/>
            </a:pP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1997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Miguel Angel Blanco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의 납치와 살인으로 전국적인 공분 유발</a:t>
            </a:r>
          </a:p>
          <a:p>
            <a:pPr marL="358919" indent="-358919">
              <a:spcBef>
                <a:spcPct val="20000"/>
              </a:spcBef>
              <a:buNone/>
            </a:pP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-&gt;</a:t>
            </a:r>
            <a:r>
              <a:rPr lang="ko-KR" altLang="en-US" sz="1600" dirty="0" err="1">
                <a:solidFill>
                  <a:srgbClr val="000000"/>
                </a:solidFill>
                <a:latin typeface="+mn-ea"/>
              </a:rPr>
              <a:t>바스크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 내 반 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ETA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운동 촉진</a:t>
            </a:r>
          </a:p>
          <a:p>
            <a:pPr marL="358919" indent="-358919">
              <a:spcBef>
                <a:spcPct val="20000"/>
              </a:spcBef>
              <a:buNone/>
            </a:pP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   스페인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프랑스에 걸쳐 </a:t>
            </a:r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ETA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요원들 투옥됨</a:t>
            </a:r>
          </a:p>
          <a:p>
            <a:pPr marL="358919" indent="-358919">
              <a:spcBef>
                <a:spcPct val="20000"/>
              </a:spcBef>
              <a:buNone/>
            </a:pPr>
            <a:endParaRPr lang="ko-KR" altLang="en-US" sz="1600" dirty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113767" cy="2371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17032"/>
            <a:ext cx="3141381" cy="1748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99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5851" y="273176"/>
            <a:ext cx="8230711" cy="571765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74" tIns="45447" rIns="91174" bIns="45447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altLang="ko-KR" sz="34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ETA </a:t>
            </a:r>
            <a:r>
              <a:rPr lang="ko-KR" altLang="en-US" sz="34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희생자들</a:t>
            </a:r>
          </a:p>
        </p:txBody>
      </p:sp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953" y="1631119"/>
            <a:ext cx="0" cy="3590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43" y="1048236"/>
            <a:ext cx="5976876" cy="5188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7018819" y="5515942"/>
            <a:ext cx="1945700" cy="36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230" tIns="45503" rIns="91230" bIns="45503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989013" indent="-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528763" indent="-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2068513" indent="-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608263" indent="-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3065463" indent="-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522663" indent="-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979863" indent="-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437063" indent="-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ko-KR" altLang="en-US" sz="1800">
                <a:solidFill>
                  <a:srgbClr val="000000"/>
                </a:solidFill>
                <a:ea typeface="바탕" pitchFamily="18" charset="-127"/>
                <a:sym typeface="Wingdings" pitchFamily="2" charset="2"/>
              </a:rPr>
              <a:t>출처</a:t>
            </a:r>
            <a:r>
              <a:rPr lang="en-US" altLang="ko-KR" sz="1800">
                <a:solidFill>
                  <a:srgbClr val="000000"/>
                </a:solidFill>
                <a:ea typeface="바탕" pitchFamily="18" charset="-127"/>
                <a:sym typeface="Wingdings" pitchFamily="2" charset="2"/>
              </a:rPr>
              <a:t>:elpais.com</a:t>
            </a:r>
          </a:p>
        </p:txBody>
      </p:sp>
    </p:spTree>
    <p:extLst>
      <p:ext uri="{BB962C8B-B14F-4D97-AF65-F5344CB8AC3E}">
        <p14:creationId xmlns:p14="http://schemas.microsoft.com/office/powerpoint/2010/main" val="19644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18" tIns="45391" rIns="91118" bIns="45391"/>
          <a:lstStyle/>
          <a:p>
            <a:pPr>
              <a:lnSpc>
                <a:spcPct val="100000"/>
              </a:lnSpc>
            </a:pPr>
            <a:r>
              <a:rPr lang="ko-KR" altLang="en-US" sz="32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빌바오구겐하임</a:t>
            </a:r>
            <a:r>
              <a:rPr lang="ko-KR" altLang="en-US" sz="3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미술관 </a:t>
            </a:r>
            <a:r>
              <a:rPr lang="ko-KR" altLang="en-US" sz="3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유</a:t>
            </a:r>
            <a:r>
              <a:rPr lang="ko-KR" altLang="en-US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치</a:t>
            </a: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6606354" cy="3847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60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17665" y="69882"/>
            <a:ext cx="8540436" cy="751236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63" tIns="45336" rIns="91063" bIns="45336"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1997-2017</a:t>
            </a:r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년 기간 동안 방문객 수</a:t>
            </a:r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93" y="1181648"/>
            <a:ext cx="7006112" cy="5087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898994" y="6268765"/>
            <a:ext cx="4609325" cy="36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063" tIns="45336" rIns="91063" bIns="45336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3975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7950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1925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5900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162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734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5306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878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ko-KR" altLang="en-US" sz="1800">
                <a:solidFill>
                  <a:srgbClr val="000000"/>
                </a:solidFill>
                <a:latin typeface="Tahoma" pitchFamily="34" charset="0"/>
                <a:ea typeface="한컴 윤고딕 230" charset="-127"/>
                <a:sym typeface="Wingdings" pitchFamily="2" charset="2"/>
              </a:rPr>
              <a:t>출처</a:t>
            </a:r>
            <a:r>
              <a:rPr lang="en-US" altLang="ko-KR" sz="1800">
                <a:solidFill>
                  <a:srgbClr val="000000"/>
                </a:solidFill>
                <a:latin typeface="Tahoma" pitchFamily="34" charset="0"/>
                <a:ea typeface="한컴 윤고딕 230" charset="-127"/>
                <a:sym typeface="Wingdings" pitchFamily="2" charset="2"/>
              </a:rPr>
              <a:t>: BBK Behatokia</a:t>
            </a:r>
          </a:p>
        </p:txBody>
      </p:sp>
    </p:spTree>
    <p:extLst>
      <p:ext uri="{BB962C8B-B14F-4D97-AF65-F5344CB8AC3E}">
        <p14:creationId xmlns:p14="http://schemas.microsoft.com/office/powerpoint/2010/main" val="421841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01782" y="69882"/>
            <a:ext cx="8538847" cy="751236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63" tIns="45336" rIns="91063" bIns="45336"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2010-2017</a:t>
            </a:r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년 방문객 수</a:t>
            </a:r>
          </a:p>
        </p:txBody>
      </p: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57" y="1542177"/>
            <a:ext cx="7579497" cy="3768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041943" y="5515942"/>
            <a:ext cx="3959700" cy="36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063" tIns="45336" rIns="91063" bIns="45336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3975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7950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1925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59000" indent="449263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162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734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5306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87800" indent="449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ko-KR" altLang="en-US" sz="1800">
                <a:solidFill>
                  <a:srgbClr val="000000"/>
                </a:solidFill>
                <a:latin typeface="Tahoma" pitchFamily="34" charset="0"/>
                <a:ea typeface="한컴 윤고딕 230" charset="-127"/>
                <a:sym typeface="Wingdings" pitchFamily="2" charset="2"/>
              </a:rPr>
              <a:t>출처</a:t>
            </a:r>
            <a:r>
              <a:rPr lang="en-US" altLang="ko-KR" sz="1800">
                <a:solidFill>
                  <a:srgbClr val="000000"/>
                </a:solidFill>
                <a:latin typeface="Tahoma" pitchFamily="34" charset="0"/>
                <a:ea typeface="한컴 윤고딕 230" charset="-127"/>
                <a:sym typeface="Wingdings" pitchFamily="2" charset="2"/>
              </a:rPr>
              <a:t>: es.statista.com</a:t>
            </a:r>
          </a:p>
        </p:txBody>
      </p:sp>
    </p:spTree>
    <p:extLst>
      <p:ext uri="{BB962C8B-B14F-4D97-AF65-F5344CB8AC3E}">
        <p14:creationId xmlns:p14="http://schemas.microsoft.com/office/powerpoint/2010/main" val="322247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5851" y="273176"/>
            <a:ext cx="8230711" cy="571765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74" tIns="45447" rIns="91174" bIns="45447"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경제효과와 방문객들의 수 </a:t>
            </a:r>
          </a:p>
        </p:txBody>
      </p:sp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44" y="1627942"/>
            <a:ext cx="6337425" cy="468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538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5851" y="273177"/>
            <a:ext cx="8230711" cy="562235"/>
          </a:xfrm>
          <a:ln/>
          <a:extLs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74" tIns="45447" rIns="91174" bIns="45447"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3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고용과 세수</a:t>
            </a:r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658" y="1616824"/>
            <a:ext cx="5516261" cy="483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282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727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지역민족주의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3-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카탈루냐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3978809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504" y="1484784"/>
            <a:ext cx="3300754" cy="210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4679504" y="3933056"/>
            <a:ext cx="4464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/>
              <a:t>스페인 동북부에 위치한 자치주</a:t>
            </a:r>
            <a:endParaRPr lang="en-US" altLang="ko-KR" dirty="0"/>
          </a:p>
          <a:p>
            <a:r>
              <a:rPr lang="ko-KR" altLang="en-US" dirty="0"/>
              <a:t>인구 </a:t>
            </a:r>
            <a:r>
              <a:rPr lang="en-US" altLang="ko-KR" dirty="0"/>
              <a:t>7,488,717</a:t>
            </a:r>
            <a:r>
              <a:rPr lang="ko-KR" altLang="en-US" dirty="0"/>
              <a:t>명</a:t>
            </a:r>
            <a:endParaRPr lang="en-US" altLang="ko-KR" dirty="0"/>
          </a:p>
          <a:p>
            <a:r>
              <a:rPr lang="ko-KR" altLang="en-US" dirty="0"/>
              <a:t>주도는 </a:t>
            </a:r>
            <a:r>
              <a:rPr lang="ko-KR" altLang="en-US" dirty="0" smtClean="0"/>
              <a:t>바르셀로나</a:t>
            </a:r>
            <a:r>
              <a:rPr lang="en-US" altLang="ko-KR" dirty="0" smtClean="0"/>
              <a:t>         </a:t>
            </a:r>
            <a:endParaRPr lang="en-US" altLang="ko-KR" dirty="0"/>
          </a:p>
        </p:txBody>
      </p:sp>
      <p:sp>
        <p:nvSpPr>
          <p:cNvPr id="8" name="TextBox 7"/>
          <p:cNvSpPr txBox="1"/>
          <p:nvPr/>
        </p:nvSpPr>
        <p:spPr>
          <a:xfrm>
            <a:off x="8214790" y="1412776"/>
            <a:ext cx="461665" cy="15841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dirty="0" err="1" smtClean="0"/>
              <a:t>세녜라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주기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822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분리독립운동의 신호탄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-2010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년 헌법재판소 위헌 판결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67544" y="1412776"/>
            <a:ext cx="4040188" cy="4865025"/>
          </a:xfrm>
        </p:spPr>
        <p:txBody>
          <a:bodyPr>
            <a:noAutofit/>
          </a:bodyPr>
          <a:lstStyle/>
          <a:p>
            <a:r>
              <a:rPr lang="en-US" altLang="ko-KR" sz="1800" dirty="0" smtClean="0"/>
              <a:t>2006</a:t>
            </a:r>
            <a:r>
              <a:rPr lang="ko-KR" altLang="en-US" sz="1800" dirty="0" smtClean="0"/>
              <a:t>년 </a:t>
            </a:r>
            <a:r>
              <a:rPr lang="en-US" altLang="ko-KR" sz="1800" dirty="0" smtClean="0"/>
              <a:t>6</a:t>
            </a:r>
            <a:r>
              <a:rPr lang="ko-KR" altLang="en-US" sz="1800" dirty="0" smtClean="0"/>
              <a:t>월 </a:t>
            </a:r>
            <a:r>
              <a:rPr lang="ko-KR" altLang="en-US" sz="1800" dirty="0" err="1" smtClean="0"/>
              <a:t>카탈루냐</a:t>
            </a:r>
            <a:r>
              <a:rPr lang="ko-KR" altLang="en-US" sz="1800" dirty="0" smtClean="0"/>
              <a:t> 자치주법 개정안이 발효됨</a:t>
            </a:r>
            <a:r>
              <a:rPr lang="en-US" altLang="ko-KR" sz="1800" dirty="0" smtClean="0"/>
              <a:t>.</a:t>
            </a:r>
          </a:p>
          <a:p>
            <a:r>
              <a:rPr lang="en-US" altLang="ko-KR" sz="1800" dirty="0" smtClean="0"/>
              <a:t>2006</a:t>
            </a:r>
            <a:r>
              <a:rPr lang="ko-KR" altLang="en-US" sz="1800" dirty="0" smtClean="0"/>
              <a:t>년 </a:t>
            </a:r>
            <a:r>
              <a:rPr lang="en-US" altLang="ko-KR" sz="1800" dirty="0" smtClean="0"/>
              <a:t>7</a:t>
            </a:r>
            <a:r>
              <a:rPr lang="ko-KR" altLang="en-US" sz="1800" dirty="0" smtClean="0"/>
              <a:t>월 국민당</a:t>
            </a:r>
            <a:r>
              <a:rPr lang="en-US" altLang="ko-KR" sz="1800" dirty="0" smtClean="0"/>
              <a:t>(PP)</a:t>
            </a:r>
            <a:r>
              <a:rPr lang="ko-KR" altLang="en-US" sz="1800" dirty="0" smtClean="0"/>
              <a:t>에 의해 위헌법률 심판에 제소되었고</a:t>
            </a:r>
            <a:r>
              <a:rPr lang="en-US" altLang="ko-KR" sz="1800" dirty="0" smtClean="0"/>
              <a:t>, 2010</a:t>
            </a:r>
            <a:r>
              <a:rPr lang="ko-KR" altLang="en-US" sz="1800" dirty="0" smtClean="0"/>
              <a:t>년 스페인 헌법재판소는 최종 판결을 내림</a:t>
            </a:r>
            <a:r>
              <a:rPr lang="en-US" altLang="ko-KR" sz="1800" dirty="0" smtClean="0"/>
              <a:t>.</a:t>
            </a:r>
          </a:p>
          <a:p>
            <a:r>
              <a:rPr lang="ko-KR" altLang="en-US" sz="1800" dirty="0" smtClean="0"/>
              <a:t>서문에 </a:t>
            </a:r>
            <a:r>
              <a:rPr lang="en-US" altLang="ko-KR" sz="1800" dirty="0" smtClean="0"/>
              <a:t>‘</a:t>
            </a:r>
            <a:r>
              <a:rPr lang="ko-KR" altLang="en-US" sz="1800" dirty="0" smtClean="0"/>
              <a:t>국가</a:t>
            </a:r>
            <a:r>
              <a:rPr lang="en-US" altLang="ko-KR" sz="1800" dirty="0" smtClean="0"/>
              <a:t>’</a:t>
            </a:r>
            <a:r>
              <a:rPr lang="ko-KR" altLang="en-US" sz="1800" dirty="0" smtClean="0"/>
              <a:t>라고 명시한 것은 스페인 헌법 제 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조를 위배한 것으로 보고 위헌 판결함</a:t>
            </a:r>
            <a:r>
              <a:rPr lang="en-US" altLang="ko-KR" sz="1800" dirty="0" smtClean="0"/>
              <a:t>.</a:t>
            </a:r>
            <a:endParaRPr lang="en-US" altLang="ko-KR" sz="1800" dirty="0"/>
          </a:p>
          <a:p>
            <a:r>
              <a:rPr lang="ko-KR" altLang="en-US" sz="1800" dirty="0" err="1" smtClean="0"/>
              <a:t>카탈루냐어가</a:t>
            </a:r>
            <a:r>
              <a:rPr lang="ko-KR" altLang="en-US" sz="1800" dirty="0" smtClean="0"/>
              <a:t> 공공행정에 우선적으로 사용되어야 한다는 것은 위헌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교육과 학습의 도구로서 일상적으로 사용하는 언어로 인정함</a:t>
            </a:r>
            <a:endParaRPr lang="en-US" altLang="ko-KR" sz="1800" dirty="0" smtClean="0"/>
          </a:p>
          <a:p>
            <a:r>
              <a:rPr lang="ko-KR" altLang="en-US" sz="1800" dirty="0" smtClean="0"/>
              <a:t>스페인 국민 전체가 투표하고 승인한 민주주의 정신을 존중하기 위해 자치주법에 대한 추가적 삭제를 명령하였다고 밝힘</a:t>
            </a:r>
            <a:r>
              <a:rPr lang="en-US" altLang="ko-KR" sz="1800" dirty="0" smtClean="0"/>
              <a:t>.</a:t>
            </a:r>
          </a:p>
          <a:p>
            <a:endParaRPr lang="en-US" altLang="ko-KR" sz="1800" dirty="0"/>
          </a:p>
          <a:p>
            <a:pPr marL="109728" indent="0">
              <a:buNone/>
            </a:pPr>
            <a:endParaRPr lang="en-US" altLang="ko-KR" sz="1800" dirty="0" smtClean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4576994"/>
          </a:xfrm>
        </p:spPr>
        <p:txBody>
          <a:bodyPr>
            <a:normAutofit/>
          </a:bodyPr>
          <a:lstStyle/>
          <a:p>
            <a:r>
              <a:rPr lang="ko-KR" altLang="en-US" sz="1800" dirty="0" smtClean="0"/>
              <a:t>스페인 헌법 제 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조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 smtClean="0"/>
              <a:t>“</a:t>
            </a:r>
            <a:r>
              <a:rPr lang="ko-KR" altLang="en-US" sz="1800" dirty="0" smtClean="0"/>
              <a:t>헌법은 모든 스페인인의 공통된 조국이자 분열할 수 없는 스페인의 절대적인 국가적 통일에 근거하고 있으며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각기 다른 민족성을 가진 영토와 지역에 자치권을 부여한다</a:t>
            </a:r>
            <a:r>
              <a:rPr lang="en-US" altLang="ko-KR" sz="1800" dirty="0" smtClean="0"/>
              <a:t>”</a:t>
            </a:r>
          </a:p>
          <a:p>
            <a:pPr marL="109728" indent="0">
              <a:buNone/>
            </a:pP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 smtClean="0"/>
              <a:t>-&gt;</a:t>
            </a:r>
            <a:r>
              <a:rPr lang="ko-KR" altLang="en-US" sz="1800" dirty="0" err="1"/>
              <a:t>카탈루냐인들은</a:t>
            </a:r>
            <a:r>
              <a:rPr lang="ko-KR" altLang="en-US" sz="1800" dirty="0"/>
              <a:t> </a:t>
            </a:r>
            <a:endParaRPr lang="en-US" altLang="ko-KR" sz="1800" dirty="0"/>
          </a:p>
          <a:p>
            <a:pPr marL="109728" indent="0">
              <a:buNone/>
            </a:pPr>
            <a:r>
              <a:rPr lang="en-US" altLang="ko-KR" sz="1800" dirty="0"/>
              <a:t>  </a:t>
            </a:r>
            <a:r>
              <a:rPr lang="ko-KR" altLang="en-US" sz="1800" dirty="0"/>
              <a:t>스페인 헌법</a:t>
            </a:r>
            <a:r>
              <a:rPr lang="en-US" altLang="ko-KR" sz="1800" dirty="0"/>
              <a:t>(1978</a:t>
            </a:r>
            <a:r>
              <a:rPr lang="ko-KR" altLang="en-US" sz="1800" dirty="0"/>
              <a:t>년 헌법</a:t>
            </a:r>
            <a:r>
              <a:rPr lang="en-US" altLang="ko-KR" sz="1800" dirty="0"/>
              <a:t>)</a:t>
            </a:r>
            <a:r>
              <a:rPr lang="ko-KR" altLang="en-US" sz="1800" dirty="0"/>
              <a:t>의 </a:t>
            </a:r>
            <a:endParaRPr lang="en-US" altLang="ko-KR" sz="1800" dirty="0" smtClean="0"/>
          </a:p>
          <a:p>
            <a:pPr marL="109728" indent="0">
              <a:buNone/>
            </a:pPr>
            <a:r>
              <a:rPr lang="en-US" altLang="ko-KR" sz="1800" dirty="0"/>
              <a:t> </a:t>
            </a:r>
            <a:r>
              <a:rPr lang="en-US" altLang="ko-KR" sz="1800" dirty="0" smtClean="0"/>
              <a:t> </a:t>
            </a:r>
            <a:r>
              <a:rPr lang="ko-KR" altLang="en-US" sz="1800" dirty="0" smtClean="0"/>
              <a:t>정당성에 </a:t>
            </a:r>
            <a:r>
              <a:rPr lang="ko-KR" altLang="en-US" sz="1800" dirty="0"/>
              <a:t>대해 의문 </a:t>
            </a:r>
            <a:r>
              <a:rPr lang="ko-KR" altLang="en-US" sz="1800" dirty="0" smtClean="0"/>
              <a:t>제기</a:t>
            </a:r>
            <a:endParaRPr lang="en-US" altLang="ko-KR" sz="1800" dirty="0" smtClean="0"/>
          </a:p>
          <a:p>
            <a:pPr marL="109728" indent="0">
              <a:buNone/>
            </a:pPr>
            <a:endParaRPr lang="en-US" altLang="ko-KR" sz="1800" dirty="0"/>
          </a:p>
          <a:p>
            <a:pPr marL="109728" indent="0">
              <a:buNone/>
            </a:pPr>
            <a:r>
              <a:rPr lang="en-US" altLang="ko-KR" sz="1800" dirty="0"/>
              <a:t>-&gt;</a:t>
            </a:r>
            <a:r>
              <a:rPr lang="ko-KR" altLang="en-US" sz="1800" dirty="0"/>
              <a:t>대중을 독립운동으로 끌어내는</a:t>
            </a:r>
            <a:endParaRPr lang="en-US" altLang="ko-KR" sz="1800" dirty="0"/>
          </a:p>
          <a:p>
            <a:pPr marL="109728" indent="0">
              <a:buNone/>
            </a:pPr>
            <a:r>
              <a:rPr lang="ko-KR" altLang="en-US" sz="1800" dirty="0"/>
              <a:t> 기폭제</a:t>
            </a:r>
            <a:r>
              <a:rPr lang="en-US" altLang="ko-KR" sz="1800" dirty="0"/>
              <a:t>(2010</a:t>
            </a:r>
            <a:r>
              <a:rPr lang="ko-KR" altLang="en-US" sz="1800" dirty="0"/>
              <a:t>년 이전까지 </a:t>
            </a:r>
            <a:r>
              <a:rPr lang="en-US" altLang="ko-KR" sz="1800" dirty="0"/>
              <a:t>20% </a:t>
            </a:r>
            <a:r>
              <a:rPr lang="ko-KR" altLang="en-US" sz="1800" dirty="0"/>
              <a:t>남</a:t>
            </a:r>
            <a:endParaRPr lang="en-US" altLang="ko-KR" sz="1800" dirty="0"/>
          </a:p>
          <a:p>
            <a:pPr marL="109728" indent="0">
              <a:buNone/>
            </a:pPr>
            <a:r>
              <a:rPr lang="ko-KR" altLang="en-US" sz="1800" dirty="0"/>
              <a:t>짓 독립 지지</a:t>
            </a:r>
            <a:r>
              <a:rPr lang="en-US" altLang="ko-KR" sz="1800" dirty="0"/>
              <a:t>)</a:t>
            </a:r>
          </a:p>
          <a:p>
            <a:pPr marL="109728" indent="0">
              <a:buNone/>
            </a:pPr>
            <a:endParaRPr lang="ko-KR" altLang="en-US" sz="1800" dirty="0"/>
          </a:p>
          <a:p>
            <a:pPr marL="109728" indent="0">
              <a:buNone/>
            </a:pP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02983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분리독립운동의 여론화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카탈루냐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주민투표 실시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937034"/>
          </a:xfrm>
        </p:spPr>
        <p:txBody>
          <a:bodyPr>
            <a:normAutofit lnSpcReduction="10000"/>
          </a:bodyPr>
          <a:lstStyle/>
          <a:p>
            <a:r>
              <a:rPr lang="ko-KR" altLang="en-US" sz="2000" dirty="0" smtClean="0"/>
              <a:t>배경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</a:t>
            </a:r>
            <a:r>
              <a:rPr lang="ko-KR" altLang="en-US" sz="1800" dirty="0" smtClean="0">
                <a:latin typeface="+mn-ea"/>
              </a:rPr>
              <a:t>스코틀랜드에서 </a:t>
            </a:r>
            <a:r>
              <a:rPr lang="en-US" altLang="ko-KR" sz="1800" dirty="0" smtClean="0">
                <a:latin typeface="+mn-ea"/>
              </a:rPr>
              <a:t>2014</a:t>
            </a:r>
            <a:r>
              <a:rPr lang="ko-KR" altLang="en-US" sz="1800" dirty="0" smtClean="0">
                <a:latin typeface="+mn-ea"/>
              </a:rPr>
              <a:t>년 </a:t>
            </a:r>
            <a:r>
              <a:rPr lang="en-US" altLang="ko-KR" sz="1800" dirty="0" smtClean="0">
                <a:latin typeface="+mn-ea"/>
              </a:rPr>
              <a:t>9</a:t>
            </a:r>
            <a:r>
              <a:rPr lang="ko-KR" altLang="en-US" sz="1800" dirty="0" smtClean="0">
                <a:latin typeface="+mn-ea"/>
              </a:rPr>
              <a:t>월 독립의사를 묻는 주민투표 실시</a:t>
            </a:r>
            <a:endParaRPr lang="en-US" altLang="ko-KR" sz="1800" dirty="0" smtClean="0">
              <a:latin typeface="+mn-ea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sz="1800" dirty="0">
                <a:latin typeface="+mn-ea"/>
              </a:rPr>
              <a:t>독립을 묻는 </a:t>
            </a:r>
            <a:r>
              <a:rPr lang="ko-KR" altLang="en-US" sz="1800" dirty="0" err="1">
                <a:latin typeface="+mn-ea"/>
              </a:rPr>
              <a:t>카탈루냐</a:t>
            </a:r>
            <a:r>
              <a:rPr lang="ko-KR" altLang="en-US" sz="1800" dirty="0">
                <a:latin typeface="+mn-ea"/>
              </a:rPr>
              <a:t> 주민투표 실시</a:t>
            </a:r>
            <a:endParaRPr lang="en-US" altLang="ko-KR" sz="1800" dirty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-&gt; 2014</a:t>
            </a:r>
            <a:r>
              <a:rPr lang="ko-KR" altLang="en-US" sz="1800" dirty="0">
                <a:latin typeface="+mn-ea"/>
              </a:rPr>
              <a:t>년 </a:t>
            </a:r>
            <a:r>
              <a:rPr lang="en-US" altLang="ko-KR" sz="1800" dirty="0">
                <a:latin typeface="+mn-ea"/>
              </a:rPr>
              <a:t>11</a:t>
            </a:r>
            <a:r>
              <a:rPr lang="ko-KR" altLang="en-US" sz="1800" dirty="0">
                <a:latin typeface="+mn-ea"/>
              </a:rPr>
              <a:t>월 </a:t>
            </a:r>
            <a:r>
              <a:rPr lang="ko-KR" altLang="en-US" sz="1800" dirty="0" err="1">
                <a:latin typeface="+mn-ea"/>
              </a:rPr>
              <a:t>마스</a:t>
            </a:r>
            <a:r>
              <a:rPr lang="ko-KR" altLang="en-US" sz="1800" dirty="0">
                <a:latin typeface="+mn-ea"/>
              </a:rPr>
              <a:t> 주지사 </a:t>
            </a:r>
            <a:endParaRPr lang="en-US" altLang="ko-KR" sz="1800" dirty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>
                <a:latin typeface="+mn-ea"/>
              </a:rPr>
              <a:t>   </a:t>
            </a:r>
            <a:r>
              <a:rPr lang="ko-KR" altLang="en-US" sz="1800" dirty="0">
                <a:latin typeface="+mn-ea"/>
              </a:rPr>
              <a:t>주도로 </a:t>
            </a:r>
            <a:r>
              <a:rPr lang="ko-KR" altLang="en-US" sz="1800" dirty="0" err="1">
                <a:latin typeface="+mn-ea"/>
              </a:rPr>
              <a:t>카탈루냐</a:t>
            </a:r>
            <a:r>
              <a:rPr lang="ko-KR" altLang="en-US" sz="1800" dirty="0">
                <a:latin typeface="+mn-ea"/>
              </a:rPr>
              <a:t> 분리독립에</a:t>
            </a:r>
            <a:endParaRPr lang="en-US" altLang="ko-KR" sz="1800" dirty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>
                <a:latin typeface="+mn-ea"/>
              </a:rPr>
              <a:t>  </a:t>
            </a:r>
            <a:r>
              <a:rPr lang="ko-KR" altLang="en-US" sz="1800" dirty="0">
                <a:latin typeface="+mn-ea"/>
              </a:rPr>
              <a:t> 대한 비공식 주민투표 실시</a:t>
            </a:r>
            <a:r>
              <a:rPr lang="en-US" altLang="ko-KR" sz="1800" dirty="0" smtClean="0">
                <a:latin typeface="+mn-ea"/>
              </a:rPr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sz="1800" dirty="0">
                <a:latin typeface="+mn-ea"/>
              </a:rPr>
              <a:t>독립을 지지하는 정당연합이 </a:t>
            </a:r>
            <a:r>
              <a:rPr lang="en-US" altLang="ko-KR" sz="1800" dirty="0">
                <a:latin typeface="+mn-ea"/>
              </a:rPr>
              <a:t>68</a:t>
            </a:r>
            <a:r>
              <a:rPr lang="ko-KR" altLang="en-US" sz="1800" dirty="0">
                <a:latin typeface="+mn-ea"/>
              </a:rPr>
              <a:t>석 이상을 확보할 경우 개표일로부터 </a:t>
            </a:r>
            <a:r>
              <a:rPr lang="en-US" altLang="ko-KR" sz="1800" dirty="0">
                <a:latin typeface="+mn-ea"/>
              </a:rPr>
              <a:t>18</a:t>
            </a:r>
            <a:r>
              <a:rPr lang="ko-KR" altLang="en-US" sz="1800" dirty="0">
                <a:latin typeface="+mn-ea"/>
              </a:rPr>
              <a:t>개월 이내에 </a:t>
            </a:r>
            <a:r>
              <a:rPr lang="ko-KR" altLang="en-US" sz="1800" dirty="0" err="1">
                <a:latin typeface="+mn-ea"/>
              </a:rPr>
              <a:t>카탈루냐</a:t>
            </a:r>
            <a:r>
              <a:rPr lang="ko-KR" altLang="en-US" sz="1800" dirty="0">
                <a:latin typeface="+mn-ea"/>
              </a:rPr>
              <a:t> 헌법을 공표하고 </a:t>
            </a:r>
            <a:r>
              <a:rPr lang="ko-KR" altLang="en-US" sz="1800" dirty="0" err="1">
                <a:latin typeface="+mn-ea"/>
              </a:rPr>
              <a:t>카탈루냐</a:t>
            </a:r>
            <a:r>
              <a:rPr lang="ko-KR" altLang="en-US" sz="1800" dirty="0">
                <a:latin typeface="+mn-ea"/>
              </a:rPr>
              <a:t> 독립을 선언하기로 함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>
                <a:latin typeface="+mn-ea"/>
              </a:rPr>
              <a:t>-&gt;</a:t>
            </a:r>
            <a:r>
              <a:rPr lang="ko-KR" altLang="en-US" sz="1800" dirty="0">
                <a:latin typeface="+mn-ea"/>
              </a:rPr>
              <a:t>이후 </a:t>
            </a:r>
            <a:r>
              <a:rPr lang="en-US" altLang="ko-KR" sz="1800" dirty="0">
                <a:latin typeface="+mn-ea"/>
              </a:rPr>
              <a:t>2015</a:t>
            </a:r>
            <a:r>
              <a:rPr lang="ko-KR" altLang="en-US" sz="1800" dirty="0">
                <a:latin typeface="+mn-ea"/>
              </a:rPr>
              <a:t>년 </a:t>
            </a:r>
            <a:r>
              <a:rPr lang="en-US" altLang="ko-KR" sz="1800" dirty="0">
                <a:latin typeface="+mn-ea"/>
              </a:rPr>
              <a:t>9</a:t>
            </a:r>
            <a:r>
              <a:rPr lang="ko-KR" altLang="en-US" sz="1800" dirty="0">
                <a:latin typeface="+mn-ea"/>
              </a:rPr>
              <a:t>월 </a:t>
            </a:r>
            <a:r>
              <a:rPr lang="en-US" altLang="ko-KR" sz="1800" dirty="0">
                <a:latin typeface="+mn-ea"/>
              </a:rPr>
              <a:t>27</a:t>
            </a:r>
            <a:r>
              <a:rPr lang="ko-KR" altLang="en-US" sz="1800" dirty="0">
                <a:latin typeface="+mn-ea"/>
              </a:rPr>
              <a:t>일</a:t>
            </a:r>
            <a:endParaRPr lang="en-US" altLang="ko-KR" sz="1800" dirty="0">
              <a:latin typeface="+mn-ea"/>
            </a:endParaRPr>
          </a:p>
          <a:p>
            <a:pPr marL="109728" indent="0">
              <a:buNone/>
            </a:pPr>
            <a:r>
              <a:rPr lang="ko-KR" altLang="en-US" sz="1800" dirty="0">
                <a:latin typeface="+mn-ea"/>
              </a:rPr>
              <a:t> 지방의회선거에서 </a:t>
            </a:r>
            <a:r>
              <a:rPr lang="ko-KR" altLang="en-US" sz="1800" dirty="0" smtClean="0">
                <a:latin typeface="+mn-ea"/>
              </a:rPr>
              <a:t>분리독립지지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>
                <a:latin typeface="+mn-ea"/>
              </a:rPr>
              <a:t> </a:t>
            </a:r>
            <a:r>
              <a:rPr lang="ko-KR" altLang="en-US" sz="1800" dirty="0" smtClean="0">
                <a:latin typeface="+mn-ea"/>
              </a:rPr>
              <a:t>정당이 </a:t>
            </a:r>
            <a:r>
              <a:rPr lang="ko-KR" altLang="en-US" sz="1800" dirty="0">
                <a:latin typeface="+mn-ea"/>
              </a:rPr>
              <a:t>과반의석 획득</a:t>
            </a:r>
            <a:r>
              <a:rPr lang="en-US" altLang="ko-KR" sz="1800" dirty="0">
                <a:latin typeface="+mn-ea"/>
              </a:rPr>
              <a:t>. </a:t>
            </a:r>
          </a:p>
          <a:p>
            <a:pPr marL="109728" indent="0">
              <a:buNone/>
            </a:pPr>
            <a:endParaRPr lang="en-US" altLang="ko-KR" sz="2000" dirty="0" smtClean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4008" y="1484784"/>
            <a:ext cx="4041775" cy="468052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ko-KR" sz="1800" dirty="0" smtClean="0">
                <a:latin typeface="+mn-ea"/>
              </a:rPr>
              <a:t>2017</a:t>
            </a:r>
            <a:r>
              <a:rPr lang="ko-KR" altLang="en-US" sz="1800" dirty="0" smtClean="0">
                <a:latin typeface="+mn-ea"/>
              </a:rPr>
              <a:t>년 </a:t>
            </a:r>
            <a:r>
              <a:rPr lang="en-US" altLang="ko-KR" sz="1800" dirty="0" smtClean="0">
                <a:latin typeface="+mn-ea"/>
              </a:rPr>
              <a:t>10</a:t>
            </a:r>
            <a:r>
              <a:rPr lang="ko-KR" altLang="en-US" sz="1800" dirty="0" smtClean="0">
                <a:latin typeface="+mn-ea"/>
              </a:rPr>
              <a:t>월 </a:t>
            </a:r>
            <a:r>
              <a:rPr lang="en-US" altLang="ko-KR" sz="1800" dirty="0" smtClean="0">
                <a:latin typeface="+mn-ea"/>
              </a:rPr>
              <a:t>1</a:t>
            </a:r>
            <a:r>
              <a:rPr lang="ko-KR" altLang="en-US" sz="1800" dirty="0" smtClean="0">
                <a:latin typeface="+mn-ea"/>
              </a:rPr>
              <a:t>일</a:t>
            </a:r>
            <a:r>
              <a:rPr lang="en-US" altLang="ko-KR" sz="1800" dirty="0" smtClean="0">
                <a:latin typeface="+mn-ea"/>
              </a:rPr>
              <a:t>,</a:t>
            </a:r>
            <a:r>
              <a:rPr lang="ko-KR" altLang="en-US" sz="1800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>
                <a:latin typeface="+mn-ea"/>
              </a:rPr>
              <a:t> </a:t>
            </a:r>
            <a:r>
              <a:rPr lang="en-US" altLang="ko-KR" sz="1800" dirty="0" smtClean="0">
                <a:latin typeface="+mn-ea"/>
              </a:rPr>
              <a:t>  </a:t>
            </a:r>
            <a:r>
              <a:rPr lang="ko-KR" altLang="en-US" sz="1800" dirty="0" smtClean="0">
                <a:latin typeface="+mn-ea"/>
              </a:rPr>
              <a:t>중앙정부의 반대에도 불구하고 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ko-KR" altLang="en-US" sz="1800" dirty="0" smtClean="0">
                <a:latin typeface="+mn-ea"/>
              </a:rPr>
              <a:t>   당시 주지사인 </a:t>
            </a:r>
            <a:r>
              <a:rPr lang="ko-KR" altLang="en-US" sz="1800" dirty="0" err="1" smtClean="0">
                <a:latin typeface="+mn-ea"/>
              </a:rPr>
              <a:t>푸지데몬은</a:t>
            </a:r>
            <a:r>
              <a:rPr lang="ko-KR" altLang="en-US" sz="1800" dirty="0" smtClean="0">
                <a:latin typeface="+mn-ea"/>
              </a:rPr>
              <a:t> 독립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>
                <a:latin typeface="+mn-ea"/>
              </a:rPr>
              <a:t> </a:t>
            </a:r>
            <a:r>
              <a:rPr lang="en-US" altLang="ko-KR" sz="1800" dirty="0" smtClean="0">
                <a:latin typeface="+mn-ea"/>
              </a:rPr>
              <a:t>  </a:t>
            </a:r>
            <a:r>
              <a:rPr lang="ko-KR" altLang="en-US" sz="1800" dirty="0" smtClean="0">
                <a:latin typeface="+mn-ea"/>
              </a:rPr>
              <a:t>을 묻는 투표 강행</a:t>
            </a:r>
            <a:r>
              <a:rPr lang="en-US" altLang="ko-KR" sz="1800" dirty="0" smtClean="0">
                <a:latin typeface="+mn-ea"/>
              </a:rPr>
              <a:t>.</a:t>
            </a:r>
          </a:p>
          <a:p>
            <a:pPr marL="109728" indent="0">
              <a:buNone/>
            </a:pP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-&gt; </a:t>
            </a:r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유권자의           </a:t>
            </a:r>
            <a:r>
              <a:rPr lang="en-US" altLang="ko-KR" sz="1800" dirty="0" smtClean="0">
                <a:latin typeface="+mn-ea"/>
              </a:rPr>
              <a:t>42%(5,343,358</a:t>
            </a:r>
            <a:r>
              <a:rPr lang="ko-KR" altLang="en-US" sz="1800" dirty="0" smtClean="0">
                <a:latin typeface="+mn-ea"/>
              </a:rPr>
              <a:t>명</a:t>
            </a:r>
            <a:r>
              <a:rPr lang="en-US" altLang="ko-KR" sz="1800" dirty="0" smtClean="0">
                <a:latin typeface="+mn-ea"/>
              </a:rPr>
              <a:t>)</a:t>
            </a:r>
            <a:r>
              <a:rPr lang="ko-KR" altLang="en-US" sz="1800" dirty="0" smtClean="0">
                <a:latin typeface="+mn-ea"/>
              </a:rPr>
              <a:t>이 투표에 참여</a:t>
            </a:r>
            <a:r>
              <a:rPr lang="en-US" altLang="ko-KR" sz="1800" dirty="0" smtClean="0">
                <a:latin typeface="+mn-ea"/>
              </a:rPr>
              <a:t>, </a:t>
            </a:r>
          </a:p>
          <a:p>
            <a:pPr marL="109728" indent="0">
              <a:buNone/>
            </a:pPr>
            <a:r>
              <a:rPr lang="ko-KR" altLang="en-US" sz="1800" dirty="0" smtClean="0">
                <a:latin typeface="+mn-ea"/>
              </a:rPr>
              <a:t>이중 </a:t>
            </a:r>
            <a:r>
              <a:rPr lang="en-US" altLang="ko-KR" sz="1800" dirty="0" smtClean="0">
                <a:latin typeface="+mn-ea"/>
              </a:rPr>
              <a:t>90.09%</a:t>
            </a:r>
            <a:r>
              <a:rPr lang="ko-KR" altLang="en-US" sz="1800" dirty="0" smtClean="0">
                <a:latin typeface="+mn-ea"/>
              </a:rPr>
              <a:t>가 분리독립 찬성</a:t>
            </a:r>
            <a:r>
              <a:rPr lang="en-US" altLang="ko-KR" sz="1800" dirty="0" smtClean="0">
                <a:latin typeface="+mn-ea"/>
              </a:rPr>
              <a:t>.</a:t>
            </a:r>
          </a:p>
          <a:p>
            <a:pPr marL="109728" indent="0">
              <a:buNone/>
            </a:pP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-&gt; 2017</a:t>
            </a:r>
            <a:r>
              <a:rPr lang="ko-KR" altLang="en-US" sz="1800" dirty="0" smtClean="0">
                <a:latin typeface="+mn-ea"/>
              </a:rPr>
              <a:t>년 </a:t>
            </a:r>
            <a:r>
              <a:rPr lang="en-US" altLang="ko-KR" sz="1800" dirty="0" smtClean="0">
                <a:latin typeface="+mn-ea"/>
              </a:rPr>
              <a:t>10</a:t>
            </a:r>
            <a:r>
              <a:rPr lang="ko-KR" altLang="en-US" sz="1800" dirty="0" smtClean="0">
                <a:latin typeface="+mn-ea"/>
              </a:rPr>
              <a:t>월 </a:t>
            </a:r>
            <a:r>
              <a:rPr lang="en-US" altLang="ko-KR" sz="1800" dirty="0" smtClean="0">
                <a:latin typeface="+mn-ea"/>
              </a:rPr>
              <a:t>27</a:t>
            </a:r>
            <a:r>
              <a:rPr lang="ko-KR" altLang="en-US" sz="1800" dirty="0" smtClean="0">
                <a:latin typeface="+mn-ea"/>
              </a:rPr>
              <a:t>일 </a:t>
            </a:r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</a:t>
            </a:r>
            <a:r>
              <a:rPr lang="ko-KR" altLang="en-US" sz="1800" dirty="0" err="1" smtClean="0">
                <a:latin typeface="+mn-ea"/>
              </a:rPr>
              <a:t>주의회에서</a:t>
            </a:r>
            <a:r>
              <a:rPr lang="ko-KR" altLang="en-US" sz="1800" dirty="0" smtClean="0">
                <a:latin typeface="+mn-ea"/>
              </a:rPr>
              <a:t> </a:t>
            </a:r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공화국 창건 및 독립 선포함</a:t>
            </a:r>
            <a:r>
              <a:rPr lang="en-US" altLang="ko-KR" sz="1800" dirty="0" smtClean="0">
                <a:latin typeface="+mn-ea"/>
              </a:rPr>
              <a:t>.</a:t>
            </a:r>
            <a:r>
              <a:rPr lang="ko-KR" altLang="en-US" sz="1800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-&gt; </a:t>
            </a:r>
            <a:r>
              <a:rPr lang="ko-KR" altLang="en-US" sz="1800" dirty="0" smtClean="0">
                <a:latin typeface="+mn-ea"/>
              </a:rPr>
              <a:t>헌법 제 </a:t>
            </a:r>
            <a:r>
              <a:rPr lang="en-US" altLang="ko-KR" sz="1800" dirty="0" smtClean="0">
                <a:latin typeface="+mn-ea"/>
              </a:rPr>
              <a:t>155</a:t>
            </a:r>
            <a:r>
              <a:rPr lang="ko-KR" altLang="en-US" sz="1800" dirty="0" smtClean="0">
                <a:latin typeface="+mn-ea"/>
              </a:rPr>
              <a:t>조 발동</a:t>
            </a:r>
            <a:r>
              <a:rPr lang="en-US" altLang="ko-KR" sz="1800" dirty="0" smtClean="0">
                <a:latin typeface="+mn-ea"/>
              </a:rPr>
              <a:t>, 2017</a:t>
            </a:r>
            <a:r>
              <a:rPr lang="ko-KR" altLang="en-US" sz="1800" dirty="0" smtClean="0">
                <a:latin typeface="+mn-ea"/>
              </a:rPr>
              <a:t>년 </a:t>
            </a:r>
            <a:r>
              <a:rPr lang="en-US" altLang="ko-KR" sz="1800" dirty="0" smtClean="0">
                <a:latin typeface="+mn-ea"/>
              </a:rPr>
              <a:t>12</a:t>
            </a:r>
            <a:r>
              <a:rPr lang="ko-KR" altLang="en-US" sz="1800" dirty="0" smtClean="0">
                <a:latin typeface="+mn-ea"/>
              </a:rPr>
              <a:t>월 </a:t>
            </a:r>
            <a:r>
              <a:rPr lang="en-US" altLang="ko-KR" sz="1800" dirty="0" smtClean="0">
                <a:latin typeface="+mn-ea"/>
              </a:rPr>
              <a:t>21</a:t>
            </a:r>
            <a:r>
              <a:rPr lang="ko-KR" altLang="en-US" sz="1800" dirty="0" smtClean="0">
                <a:latin typeface="+mn-ea"/>
              </a:rPr>
              <a:t>일 주 의회</a:t>
            </a:r>
            <a:r>
              <a:rPr lang="en-US" altLang="ko-KR" sz="1800" dirty="0" smtClean="0">
                <a:latin typeface="+mn-ea"/>
              </a:rPr>
              <a:t> </a:t>
            </a:r>
            <a:r>
              <a:rPr lang="ko-KR" altLang="en-US" sz="1800" dirty="0" smtClean="0">
                <a:latin typeface="+mn-ea"/>
              </a:rPr>
              <a:t>조기선거 실시 촉구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: </a:t>
            </a:r>
            <a:r>
              <a:rPr lang="ko-KR" altLang="en-US" sz="1800" dirty="0" smtClean="0">
                <a:latin typeface="+mn-ea"/>
              </a:rPr>
              <a:t>독립을 지지하는 정당들이 과반의석</a:t>
            </a:r>
            <a:r>
              <a:rPr lang="en-US" altLang="ko-KR" sz="1800" dirty="0" smtClean="0">
                <a:latin typeface="+mn-ea"/>
              </a:rPr>
              <a:t>(70</a:t>
            </a:r>
            <a:r>
              <a:rPr lang="ko-KR" altLang="en-US" sz="1800" dirty="0" smtClean="0">
                <a:latin typeface="+mn-ea"/>
              </a:rPr>
              <a:t>석</a:t>
            </a:r>
            <a:r>
              <a:rPr lang="en-US" altLang="ko-KR" sz="1800" dirty="0" smtClean="0">
                <a:latin typeface="+mn-ea"/>
              </a:rPr>
              <a:t>)</a:t>
            </a:r>
            <a:r>
              <a:rPr lang="ko-KR" altLang="en-US" sz="1800" dirty="0" smtClean="0">
                <a:latin typeface="+mn-ea"/>
              </a:rPr>
              <a:t>을 차지</a:t>
            </a:r>
            <a:r>
              <a:rPr lang="en-US" altLang="ko-KR" sz="1800" dirty="0" smtClean="0">
                <a:latin typeface="+mn-ea"/>
              </a:rPr>
              <a:t>.</a:t>
            </a:r>
          </a:p>
          <a:p>
            <a:pPr marL="109728" indent="0">
              <a:buNone/>
            </a:pP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178412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내용 개체 틀 8" descr="2334_1156_52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700808"/>
            <a:ext cx="7397744" cy="3897736"/>
          </a:xfrm>
        </p:spPr>
      </p:pic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주민투표 이후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2015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년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9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월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27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일 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카탈루냐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조기 선거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66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8174727" cy="4525962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주민투표 이후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3200" dirty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2017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년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12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월 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21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일 </a:t>
            </a:r>
            <a:r>
              <a:rPr lang="ko-KR" altLang="en-US" sz="3200" dirty="0" err="1" smtClean="0">
                <a:solidFill>
                  <a:schemeClr val="tx1"/>
                </a:solidFill>
                <a:latin typeface="+mn-ea"/>
                <a:ea typeface="+mn-ea"/>
              </a:rPr>
              <a:t>카탈루냐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조기선거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잉크 1"/>
              <p14:cNvContentPartPr/>
              <p14:nvPr/>
            </p14:nvContentPartPr>
            <p14:xfrm>
              <a:off x="791818" y="4044522"/>
              <a:ext cx="340200" cy="20520"/>
            </p14:xfrm>
          </p:contentPart>
        </mc:Choice>
        <mc:Fallback xmlns="">
          <p:pic>
            <p:nvPicPr>
              <p:cNvPr id="2" name="잉크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31698" y="3924282"/>
                <a:ext cx="460080" cy="26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잉크 4"/>
              <p14:cNvContentPartPr/>
              <p14:nvPr/>
            </p14:nvContentPartPr>
            <p14:xfrm>
              <a:off x="1131298" y="4003482"/>
              <a:ext cx="1697040" cy="50400"/>
            </p14:xfrm>
          </p:contentPart>
        </mc:Choice>
        <mc:Fallback xmlns="">
          <p:pic>
            <p:nvPicPr>
              <p:cNvPr id="5" name="잉크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71178" y="3883602"/>
                <a:ext cx="1817280" cy="29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잉크 6"/>
              <p14:cNvContentPartPr/>
              <p14:nvPr/>
            </p14:nvContentPartPr>
            <p14:xfrm>
              <a:off x="753658" y="4308042"/>
              <a:ext cx="3366720" cy="113400"/>
            </p14:xfrm>
          </p:contentPart>
        </mc:Choice>
        <mc:Fallback xmlns="">
          <p:pic>
            <p:nvPicPr>
              <p:cNvPr id="7" name="잉크 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93898" y="4188162"/>
                <a:ext cx="3486240" cy="35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잉크 8"/>
              <p14:cNvContentPartPr/>
              <p14:nvPr/>
            </p14:nvContentPartPr>
            <p14:xfrm>
              <a:off x="753658" y="5052162"/>
              <a:ext cx="2159640" cy="59040"/>
            </p14:xfrm>
          </p:contentPart>
        </mc:Choice>
        <mc:Fallback xmlns="">
          <p:pic>
            <p:nvPicPr>
              <p:cNvPr id="9" name="잉크 8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93898" y="4931922"/>
                <a:ext cx="2279520" cy="29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잉크 9"/>
              <p14:cNvContentPartPr/>
              <p14:nvPr/>
            </p14:nvContentPartPr>
            <p14:xfrm>
              <a:off x="7475578" y="4091682"/>
              <a:ext cx="386640" cy="17280"/>
            </p14:xfrm>
          </p:contentPart>
        </mc:Choice>
        <mc:Fallback xmlns="">
          <p:pic>
            <p:nvPicPr>
              <p:cNvPr id="10" name="잉크 9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415458" y="3971442"/>
                <a:ext cx="506880" cy="25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2" name="잉크 11"/>
              <p14:cNvContentPartPr/>
              <p14:nvPr/>
            </p14:nvContentPartPr>
            <p14:xfrm>
              <a:off x="7428418" y="5059362"/>
              <a:ext cx="490320" cy="22320"/>
            </p14:xfrm>
          </p:contentPart>
        </mc:Choice>
        <mc:Fallback xmlns="">
          <p:pic>
            <p:nvPicPr>
              <p:cNvPr id="12" name="잉크 1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368298" y="4939482"/>
                <a:ext cx="610560" cy="2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4" name="잉크 13"/>
              <p14:cNvContentPartPr/>
              <p14:nvPr/>
            </p14:nvContentPartPr>
            <p14:xfrm>
              <a:off x="7456498" y="4308042"/>
              <a:ext cx="360" cy="360"/>
            </p14:xfrm>
          </p:contentPart>
        </mc:Choice>
        <mc:Fallback xmlns="">
          <p:pic>
            <p:nvPicPr>
              <p:cNvPr id="14" name="잉크 13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396738" y="4188162"/>
                <a:ext cx="120240" cy="24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5" name="잉크 14"/>
              <p14:cNvContentPartPr/>
              <p14:nvPr/>
            </p14:nvContentPartPr>
            <p14:xfrm>
              <a:off x="7456138" y="4308042"/>
              <a:ext cx="227520" cy="360"/>
            </p14:xfrm>
          </p:contentPart>
        </mc:Choice>
        <mc:Fallback xmlns="">
          <p:pic>
            <p:nvPicPr>
              <p:cNvPr id="15" name="잉크 14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396378" y="4188162"/>
                <a:ext cx="347040" cy="24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6" name="잉크 15"/>
              <p14:cNvContentPartPr/>
              <p14:nvPr/>
            </p14:nvContentPartPr>
            <p14:xfrm>
              <a:off x="7720018" y="4317402"/>
              <a:ext cx="180000" cy="19440"/>
            </p14:xfrm>
          </p:contentPart>
        </mc:Choice>
        <mc:Fallback xmlns="">
          <p:pic>
            <p:nvPicPr>
              <p:cNvPr id="16" name="잉크 15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660258" y="4197522"/>
                <a:ext cx="299880" cy="25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3654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분리독립운동의 요인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>
                <a:latin typeface="+mn-ea"/>
              </a:rPr>
              <a:t>중앙정부와의 관계에서 본 </a:t>
            </a:r>
            <a:r>
              <a:rPr lang="en-US" altLang="ko-KR" sz="1800" dirty="0">
                <a:latin typeface="+mn-ea"/>
              </a:rPr>
              <a:t/>
            </a:r>
            <a:br>
              <a:rPr lang="en-US" altLang="ko-KR" sz="1800" dirty="0">
                <a:latin typeface="+mn-ea"/>
              </a:rPr>
            </a:br>
            <a:r>
              <a:rPr lang="ko-KR" altLang="en-US" sz="1800" dirty="0" err="1">
                <a:latin typeface="+mn-ea"/>
              </a:rPr>
              <a:t>카탈루냐</a:t>
            </a:r>
            <a:r>
              <a:rPr lang="ko-KR" altLang="en-US" sz="1800" dirty="0">
                <a:latin typeface="+mn-ea"/>
              </a:rPr>
              <a:t> 재정적자</a:t>
            </a:r>
            <a:r>
              <a:rPr lang="en-US" altLang="ko-KR" sz="1800" dirty="0">
                <a:latin typeface="+mn-ea"/>
              </a:rPr>
              <a:t>(2013</a:t>
            </a:r>
            <a:r>
              <a:rPr lang="ko-KR" altLang="en-US" sz="1800" dirty="0">
                <a:latin typeface="+mn-ea"/>
              </a:rPr>
              <a:t>년 기준</a:t>
            </a:r>
            <a:r>
              <a:rPr lang="en-US" altLang="ko-KR" sz="1800" dirty="0">
                <a:latin typeface="+mn-ea"/>
              </a:rPr>
              <a:t>)</a:t>
            </a:r>
            <a:endParaRPr lang="ko-KR" altLang="en-US" sz="1800" dirty="0">
              <a:latin typeface="+mn-ea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en-US" altLang="ko-KR" sz="1800" dirty="0" smtClean="0">
                <a:latin typeface="+mn-ea"/>
              </a:rPr>
              <a:t>2012-2019</a:t>
            </a:r>
            <a:r>
              <a:rPr lang="ko-KR" altLang="en-US" sz="1800" dirty="0" smtClean="0">
                <a:latin typeface="+mn-ea"/>
              </a:rPr>
              <a:t>년 </a:t>
            </a:r>
            <a:r>
              <a:rPr lang="en-US" altLang="ko-KR" sz="1800" dirty="0" smtClean="0">
                <a:latin typeface="+mn-ea"/>
              </a:rPr>
              <a:t>2/4</a:t>
            </a:r>
            <a:r>
              <a:rPr lang="ko-KR" altLang="en-US" sz="1800" dirty="0">
                <a:latin typeface="+mn-ea"/>
              </a:rPr>
              <a:t>분기 </a:t>
            </a:r>
            <a:r>
              <a:rPr lang="ko-KR" altLang="en-US" sz="1800" dirty="0" smtClean="0">
                <a:latin typeface="+mn-ea"/>
              </a:rPr>
              <a:t>실업률</a:t>
            </a:r>
            <a:endParaRPr lang="en-US" altLang="ko-KR" sz="1800" dirty="0" smtClean="0">
              <a:latin typeface="+mn-ea"/>
            </a:endParaRPr>
          </a:p>
          <a:p>
            <a:r>
              <a:rPr lang="en-US" altLang="ko-KR" sz="1800" dirty="0" smtClean="0">
                <a:latin typeface="+mn-ea"/>
              </a:rPr>
              <a:t>(</a:t>
            </a:r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</a:t>
            </a:r>
            <a:r>
              <a:rPr lang="en-US" altLang="ko-KR" sz="1800" dirty="0" smtClean="0">
                <a:latin typeface="+mn-ea"/>
              </a:rPr>
              <a:t>vs</a:t>
            </a:r>
            <a:r>
              <a:rPr lang="ko-KR" altLang="en-US" sz="1800" dirty="0" smtClean="0">
                <a:latin typeface="+mn-ea"/>
              </a:rPr>
              <a:t> </a:t>
            </a:r>
            <a:r>
              <a:rPr lang="ko-KR" altLang="en-US" sz="1800" dirty="0">
                <a:latin typeface="+mn-ea"/>
              </a:rPr>
              <a:t>스페인</a:t>
            </a:r>
            <a:r>
              <a:rPr lang="en-US" altLang="ko-KR" sz="1800" dirty="0">
                <a:latin typeface="+mn-ea"/>
              </a:rPr>
              <a:t>)</a:t>
            </a:r>
            <a:endParaRPr lang="ko-KR" altLang="en-US" sz="1800" dirty="0">
              <a:latin typeface="+mn-ea"/>
            </a:endParaRPr>
          </a:p>
        </p:txBody>
      </p:sp>
      <p:pic>
        <p:nvPicPr>
          <p:cNvPr id="4" name="내용 개체 틀 3" descr="BIG_580181509052413_00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1079264" y="1444625"/>
            <a:ext cx="2796060" cy="3941763"/>
          </a:xfrm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8538" y="1444625"/>
            <a:ext cx="3454749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분리독립운동의 양상</a:t>
            </a:r>
            <a:r>
              <a:rPr lang="en-US" altLang="ko-KR" sz="3200" dirty="0" smtClean="0">
                <a:solidFill>
                  <a:schemeClr val="tx1"/>
                </a:solidFill>
              </a:rPr>
              <a:t>-</a:t>
            </a:r>
            <a:r>
              <a:rPr lang="ko-KR" altLang="en-US" sz="3200" dirty="0" smtClean="0">
                <a:solidFill>
                  <a:schemeClr val="tx1"/>
                </a:solidFill>
              </a:rPr>
              <a:t>시민운동의 확산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err="1" smtClean="0"/>
              <a:t>카탈루냐</a:t>
            </a:r>
            <a:r>
              <a:rPr lang="ko-KR" altLang="en-US" sz="1800" dirty="0" smtClean="0"/>
              <a:t> 독립주의자들의 시위</a:t>
            </a:r>
            <a:endParaRPr lang="ko-KR" altLang="en-US" sz="1800" dirty="0"/>
          </a:p>
        </p:txBody>
      </p:sp>
      <p:pic>
        <p:nvPicPr>
          <p:cNvPr id="9" name="내용 개체 틀 8" descr="manifestacion-asamblea-nacional-cataluna-diada_ecdima20140615_0004_3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03037"/>
            <a:ext cx="4040188" cy="2224939"/>
          </a:xfrm>
        </p:spPr>
      </p:pic>
      <p:sp>
        <p:nvSpPr>
          <p:cNvPr id="2" name="내용 개체 틀 1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4721010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sz="2000" dirty="0" err="1"/>
              <a:t>카탈루냐민족협의체</a:t>
            </a:r>
            <a:r>
              <a:rPr lang="en-US" altLang="ko-KR" sz="2000" dirty="0"/>
              <a:t>(</a:t>
            </a:r>
            <a:r>
              <a:rPr lang="en-US" altLang="ko-KR" sz="2000" dirty="0" err="1"/>
              <a:t>Assemblea</a:t>
            </a:r>
            <a:r>
              <a:rPr lang="en-US" altLang="ko-KR" sz="2000" dirty="0"/>
              <a:t> Nacional </a:t>
            </a:r>
            <a:r>
              <a:rPr lang="en-US" altLang="ko-KR" sz="2000" dirty="0" err="1" smtClean="0"/>
              <a:t>Catalana</a:t>
            </a:r>
            <a:r>
              <a:rPr lang="en-US" altLang="ko-KR" sz="2000" dirty="0" smtClean="0"/>
              <a:t>) </a:t>
            </a:r>
          </a:p>
          <a:p>
            <a:pPr marL="109728" indent="0">
              <a:buNone/>
            </a:pPr>
            <a:r>
              <a:rPr lang="en-US" altLang="ko-KR" sz="2000" dirty="0" smtClean="0"/>
              <a:t>-2010</a:t>
            </a:r>
            <a:r>
              <a:rPr lang="ko-KR" altLang="en-US" sz="2000" dirty="0" smtClean="0"/>
              <a:t>년 이후 독립운동을 주도하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는 대표적인 시민단체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 smtClean="0"/>
              <a:t>-2011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4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30</a:t>
            </a:r>
            <a:r>
              <a:rPr lang="ko-KR" altLang="en-US" sz="2000" dirty="0" smtClean="0"/>
              <a:t>일 설립</a:t>
            </a:r>
            <a:r>
              <a:rPr lang="en-US" altLang="ko-KR" sz="2000" dirty="0" smtClean="0"/>
              <a:t>, 2015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1</a:t>
            </a:r>
            <a:r>
              <a:rPr lang="ko-KR" altLang="en-US" sz="2000" dirty="0" smtClean="0"/>
              <a:t>월 등록된 인원은 </a:t>
            </a:r>
            <a:r>
              <a:rPr lang="en-US" altLang="ko-KR" sz="2000" dirty="0" smtClean="0"/>
              <a:t>4</a:t>
            </a:r>
            <a:r>
              <a:rPr lang="ko-KR" altLang="en-US" sz="2000" dirty="0" smtClean="0"/>
              <a:t>만 여명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 smtClean="0"/>
              <a:t>-</a:t>
            </a:r>
            <a:r>
              <a:rPr lang="ko-KR" altLang="en-US" sz="2000" dirty="0" smtClean="0"/>
              <a:t>매주 독립을 위한 국민투표의 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성사를 위해 거리캠페인을 실시</a:t>
            </a:r>
            <a:r>
              <a:rPr lang="en-US" altLang="ko-KR" sz="2000" dirty="0" smtClean="0"/>
              <a:t>,</a:t>
            </a:r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독립 이후의 정치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경제 전망을 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홍보하는 공개강연 등 개최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 smtClean="0"/>
              <a:t>-</a:t>
            </a:r>
            <a:r>
              <a:rPr lang="ko-KR" altLang="en-US" sz="2000" dirty="0" smtClean="0"/>
              <a:t>일부 회원은 </a:t>
            </a:r>
            <a:r>
              <a:rPr lang="en-US" altLang="ko-KR" sz="2000" dirty="0" smtClean="0"/>
              <a:t>2015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9</a:t>
            </a:r>
            <a:r>
              <a:rPr lang="ko-KR" altLang="en-US" sz="2000" dirty="0" smtClean="0"/>
              <a:t>월 실시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되는 조기 총선에 </a:t>
            </a:r>
            <a:r>
              <a:rPr lang="ko-KR" altLang="en-US" sz="2000" dirty="0" err="1" smtClean="0"/>
              <a:t>카</a:t>
            </a:r>
            <a:r>
              <a:rPr lang="ko-KR" altLang="en-US" sz="2000" dirty="0" err="1"/>
              <a:t>탈</a:t>
            </a:r>
            <a:r>
              <a:rPr lang="ko-KR" altLang="en-US" sz="2000" dirty="0" err="1" smtClean="0"/>
              <a:t>루냐</a:t>
            </a:r>
            <a:r>
              <a:rPr lang="ko-KR" altLang="en-US" sz="2000" dirty="0" smtClean="0"/>
              <a:t> 독립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을 지지하는 통합당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카탈루냐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좌파 공화당과 함께 연정을 구성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하게 되는 시민 대표로 후보 명단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에 오름</a:t>
            </a:r>
            <a:r>
              <a:rPr lang="en-US" altLang="ko-KR" sz="2000" dirty="0" smtClean="0"/>
              <a:t>.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분리독립운동의 양상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시민운동의 확산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sz="2000" dirty="0" err="1"/>
              <a:t>카탈루냐민족협의체</a:t>
            </a:r>
            <a:r>
              <a:rPr lang="en-US" altLang="ko-KR" sz="2000" dirty="0"/>
              <a:t>(</a:t>
            </a:r>
            <a:r>
              <a:rPr lang="en-US" altLang="ko-KR" sz="2000" dirty="0" err="1"/>
              <a:t>Assemblea</a:t>
            </a:r>
            <a:r>
              <a:rPr lang="en-US" altLang="ko-KR" sz="2000" dirty="0"/>
              <a:t> Nacional </a:t>
            </a:r>
            <a:r>
              <a:rPr lang="en-US" altLang="ko-KR" sz="2000" dirty="0" err="1"/>
              <a:t>Catalana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회원들의 특징</a:t>
            </a:r>
            <a:endParaRPr lang="en-US" altLang="ko-KR" sz="2000" dirty="0" smtClean="0"/>
          </a:p>
          <a:p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 smtClean="0"/>
              <a:t>-</a:t>
            </a:r>
            <a:r>
              <a:rPr lang="ko-KR" altLang="en-US" sz="2000" dirty="0" smtClean="0"/>
              <a:t>대부분의 참여자가 투표 이외의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ko-KR" altLang="en-US" sz="2000" dirty="0" smtClean="0"/>
              <a:t> 정치적 활동을 해 본 적이 없음</a:t>
            </a:r>
            <a:endParaRPr lang="en-US" altLang="ko-KR" sz="2000" dirty="0" smtClean="0"/>
          </a:p>
          <a:p>
            <a:pPr marL="109728" indent="0">
              <a:buNone/>
            </a:pP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 smtClean="0"/>
              <a:t>-</a:t>
            </a:r>
            <a:r>
              <a:rPr lang="ko-KR" altLang="en-US" sz="2000" dirty="0" smtClean="0"/>
              <a:t>스스로를 자원봉사자라고 생각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ko-KR" altLang="en-US" sz="2000" dirty="0" smtClean="0"/>
              <a:t>하고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일주일에 일정한 시간을 협의체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ko-KR" altLang="en-US" sz="2000" dirty="0" smtClean="0"/>
              <a:t> 활동에 할애</a:t>
            </a:r>
            <a:endParaRPr lang="en-US" altLang="ko-KR" sz="2000" dirty="0" smtClean="0"/>
          </a:p>
          <a:p>
            <a:pPr marL="109728" indent="0">
              <a:buNone/>
            </a:pP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 smtClean="0"/>
              <a:t>-</a:t>
            </a:r>
            <a:r>
              <a:rPr lang="ko-KR" altLang="en-US" sz="2000" dirty="0" smtClean="0"/>
              <a:t>지역의 스포츠 협회는 스페인 </a:t>
            </a:r>
            <a:r>
              <a:rPr lang="ko-KR" altLang="en-US" sz="2000" dirty="0" err="1" smtClean="0"/>
              <a:t>주민등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en-US" altLang="ko-KR" sz="2000" dirty="0"/>
              <a:t> </a:t>
            </a:r>
            <a:r>
              <a:rPr lang="ko-KR" altLang="en-US" sz="2000" dirty="0" err="1" smtClean="0"/>
              <a:t>록증</a:t>
            </a:r>
            <a:r>
              <a:rPr lang="ko-KR" altLang="en-US" sz="2000" dirty="0" smtClean="0"/>
              <a:t> 멀리 던지기 대회와 같은 행사를</a:t>
            </a:r>
            <a:endParaRPr lang="en-US" altLang="ko-KR" sz="2000" dirty="0" smtClean="0"/>
          </a:p>
          <a:p>
            <a:pPr marL="109728" indent="0">
              <a:buNone/>
            </a:pPr>
            <a:r>
              <a:rPr lang="ko-KR" altLang="en-US" sz="2000" dirty="0" smtClean="0"/>
              <a:t> 마을 축제에서 개최하기도 함</a:t>
            </a:r>
            <a:endParaRPr lang="ko-KR" altLang="en-US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60848"/>
            <a:ext cx="3825531" cy="1962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65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>
                <a:solidFill>
                  <a:schemeClr val="tx1"/>
                </a:solidFill>
                <a:latin typeface="+mn-ea"/>
                <a:ea typeface="+mn-ea"/>
              </a:rPr>
              <a:t>분리독립운동의 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양상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 국경일 시위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en-US" altLang="ko-KR" sz="3200" dirty="0" err="1" smtClean="0">
                <a:solidFill>
                  <a:schemeClr val="tx1"/>
                </a:solidFill>
                <a:latin typeface="+mn-ea"/>
                <a:ea typeface="+mn-ea"/>
              </a:rPr>
              <a:t>Diada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800" dirty="0" smtClean="0"/>
              <a:t>2014</a:t>
            </a:r>
            <a:r>
              <a:rPr lang="ko-KR" altLang="en-US" sz="1800" dirty="0" smtClean="0"/>
              <a:t>년 국경일 </a:t>
            </a:r>
            <a:r>
              <a:rPr lang="en-US" altLang="ko-KR" sz="1800" dirty="0" smtClean="0"/>
              <a:t>300</a:t>
            </a:r>
            <a:r>
              <a:rPr lang="ko-KR" altLang="en-US" sz="1800" dirty="0" smtClean="0"/>
              <a:t>주년 기념시위</a:t>
            </a:r>
            <a:endParaRPr lang="ko-KR" altLang="en-US" sz="1800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err="1" smtClean="0"/>
              <a:t>에스텔라다</a:t>
            </a:r>
            <a:r>
              <a:rPr lang="ko-KR" altLang="en-US" sz="1800" dirty="0" smtClean="0"/>
              <a:t> 기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독립 상징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  <p:pic>
        <p:nvPicPr>
          <p:cNvPr id="9" name="내용 개체 틀 8" descr="LV_20140911_LV_FOTOS_D_54415872925-992x558@LaVanguardia-Web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11960" y="1556792"/>
            <a:ext cx="4040188" cy="2272605"/>
          </a:xfrm>
        </p:spPr>
      </p:pic>
      <p:pic>
        <p:nvPicPr>
          <p:cNvPr id="10" name="내용 개체 틀 9" descr="imagesR1M9VV3K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08328" y="3892787"/>
            <a:ext cx="2651760" cy="1104900"/>
          </a:xfrm>
        </p:spPr>
      </p:pic>
      <p:sp>
        <p:nvSpPr>
          <p:cNvPr id="6" name="직사각형 5"/>
          <p:cNvSpPr/>
          <p:nvPr/>
        </p:nvSpPr>
        <p:spPr>
          <a:xfrm>
            <a:off x="683568" y="1556792"/>
            <a:ext cx="36541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/>
              <a:t>디아다</a:t>
            </a:r>
            <a:r>
              <a:rPr lang="en-US" altLang="ko-KR" dirty="0"/>
              <a:t>(</a:t>
            </a:r>
            <a:r>
              <a:rPr lang="en-US" altLang="ko-KR" dirty="0" err="1"/>
              <a:t>Diada</a:t>
            </a:r>
            <a:r>
              <a:rPr lang="en-US" altLang="ko-KR" dirty="0"/>
              <a:t>)</a:t>
            </a:r>
          </a:p>
          <a:p>
            <a:pPr marL="109728" indent="0">
              <a:buNone/>
            </a:pPr>
            <a:r>
              <a:rPr lang="en-US" altLang="ko-KR" dirty="0"/>
              <a:t>-1714</a:t>
            </a:r>
            <a:r>
              <a:rPr lang="ko-KR" altLang="en-US" dirty="0"/>
              <a:t>년 스페인왕위계승전쟁에서 </a:t>
            </a:r>
            <a:r>
              <a:rPr lang="ko-KR" altLang="en-US" dirty="0" err="1"/>
              <a:t>카탈루냐는</a:t>
            </a:r>
            <a:r>
              <a:rPr lang="ko-KR" altLang="en-US" dirty="0"/>
              <a:t> 스페인과 프랑스의 연합군에게 패배</a:t>
            </a:r>
            <a:r>
              <a:rPr lang="en-US" altLang="ko-KR" dirty="0"/>
              <a:t>. </a:t>
            </a:r>
            <a:r>
              <a:rPr lang="ko-KR" altLang="en-US" dirty="0"/>
              <a:t>이 역사적 순간을 기리는 날</a:t>
            </a:r>
            <a:endParaRPr lang="en-US" altLang="ko-KR" dirty="0"/>
          </a:p>
          <a:p>
            <a:pPr marL="109728" indent="0">
              <a:buNone/>
            </a:pPr>
            <a:endParaRPr lang="en-US" altLang="ko-KR" dirty="0"/>
          </a:p>
          <a:p>
            <a:pPr marL="109728" indent="0">
              <a:buNone/>
            </a:pPr>
            <a:r>
              <a:rPr lang="en-US" altLang="ko-KR" dirty="0"/>
              <a:t>-2012</a:t>
            </a:r>
            <a:r>
              <a:rPr lang="ko-KR" altLang="en-US" dirty="0"/>
              <a:t>년  </a:t>
            </a:r>
            <a:r>
              <a:rPr lang="en-US" altLang="ko-KR" dirty="0"/>
              <a:t>9</a:t>
            </a:r>
            <a:r>
              <a:rPr lang="ko-KR" altLang="en-US" dirty="0"/>
              <a:t>월 </a:t>
            </a:r>
            <a:r>
              <a:rPr lang="en-US" altLang="ko-KR" dirty="0"/>
              <a:t>11</a:t>
            </a:r>
            <a:r>
              <a:rPr lang="ko-KR" altLang="en-US" dirty="0"/>
              <a:t>일부터 매년 </a:t>
            </a:r>
            <a:endParaRPr lang="en-US" altLang="ko-KR" dirty="0" smtClean="0"/>
          </a:p>
          <a:p>
            <a:pPr marL="109728" indent="0">
              <a:buNone/>
            </a:pPr>
            <a:r>
              <a:rPr lang="ko-KR" altLang="en-US" dirty="0" smtClean="0"/>
              <a:t>실시</a:t>
            </a:r>
            <a:endParaRPr lang="en-US" altLang="ko-KR" dirty="0"/>
          </a:p>
          <a:p>
            <a:pPr marL="109728" indent="0">
              <a:buNone/>
            </a:pPr>
            <a:endParaRPr lang="en-US" altLang="ko-KR" dirty="0"/>
          </a:p>
          <a:p>
            <a:pPr marL="109728" indent="0">
              <a:buNone/>
            </a:pPr>
            <a:r>
              <a:rPr lang="en-US" altLang="ko-KR" dirty="0"/>
              <a:t>-</a:t>
            </a:r>
            <a:r>
              <a:rPr lang="ko-KR" altLang="en-US" dirty="0"/>
              <a:t>독립주의자들의 독립 요구 시위가 열리는 날</a:t>
            </a:r>
            <a:endParaRPr lang="en-US" altLang="ko-KR" dirty="0"/>
          </a:p>
          <a:p>
            <a:pPr marL="109728" indent="0">
              <a:buNone/>
            </a:pPr>
            <a:r>
              <a:rPr lang="ko-KR" altLang="en-US" dirty="0"/>
              <a:t> 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862502"/>
            <a:ext cx="2284921" cy="1656184"/>
          </a:xfrm>
          <a:prstGeom prst="rect">
            <a:avLst/>
          </a:prstGeom>
          <a:noFill/>
          <a:ln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416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분리독립운동의 양상</a:t>
            </a:r>
            <a:r>
              <a:rPr lang="en-US" altLang="ko-KR" sz="3200" dirty="0" smtClean="0">
                <a:solidFill>
                  <a:schemeClr val="tx1"/>
                </a:solidFill>
                <a:latin typeface="+mn-ea"/>
                <a:ea typeface="+mn-ea"/>
              </a:rPr>
              <a:t>-</a:t>
            </a:r>
            <a:r>
              <a:rPr lang="ko-KR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사회문화운동</a:t>
            </a:r>
            <a:endParaRPr lang="ko-KR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" name="내용 개체 틀 1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5081050"/>
          </a:xfrm>
        </p:spPr>
        <p:txBody>
          <a:bodyPr>
            <a:normAutofit/>
          </a:bodyPr>
          <a:lstStyle/>
          <a:p>
            <a:r>
              <a:rPr lang="ko-KR" altLang="en-US" sz="1600" dirty="0" smtClean="0">
                <a:latin typeface="+mn-ea"/>
              </a:rPr>
              <a:t>민족문화에 대한 강한 자부심</a:t>
            </a:r>
            <a:endParaRPr lang="en-US" altLang="ko-KR" sz="1600" dirty="0" smtClean="0">
              <a:latin typeface="+mn-ea"/>
            </a:endParaRPr>
          </a:p>
          <a:p>
            <a:r>
              <a:rPr lang="ko-KR" altLang="en-US" sz="1600" dirty="0" smtClean="0">
                <a:latin typeface="+mn-ea"/>
              </a:rPr>
              <a:t>그와 관련된 각종 협회에 소속되어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</a:t>
            </a:r>
            <a:r>
              <a:rPr lang="ko-KR" altLang="en-US" sz="1600" dirty="0" smtClean="0">
                <a:latin typeface="+mn-ea"/>
              </a:rPr>
              <a:t> 단체활동에 활발히 참여하는 </a:t>
            </a:r>
            <a:r>
              <a:rPr lang="ko-KR" altLang="en-US" sz="1600" dirty="0" err="1" smtClean="0">
                <a:latin typeface="+mn-ea"/>
              </a:rPr>
              <a:t>카탈루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  </a:t>
            </a:r>
            <a:r>
              <a:rPr lang="ko-KR" altLang="en-US" sz="1600" dirty="0" smtClean="0">
                <a:latin typeface="+mn-ea"/>
              </a:rPr>
              <a:t>냐 중산층의 특징</a:t>
            </a:r>
            <a:endParaRPr lang="en-US" altLang="ko-KR" sz="1600" dirty="0" smtClean="0">
              <a:latin typeface="+mn-ea"/>
            </a:endParaRPr>
          </a:p>
          <a:p>
            <a:r>
              <a:rPr lang="ko-KR" altLang="en-US" sz="1600" dirty="0" smtClean="0">
                <a:latin typeface="+mn-ea"/>
              </a:rPr>
              <a:t>마을마다 수없이 존재하는 이웃 </a:t>
            </a:r>
            <a:r>
              <a:rPr lang="ko-KR" altLang="en-US" sz="1600" dirty="0" err="1" smtClean="0">
                <a:latin typeface="+mn-ea"/>
              </a:rPr>
              <a:t>협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 </a:t>
            </a:r>
            <a:r>
              <a:rPr lang="ko-KR" altLang="en-US" sz="1600" dirty="0" smtClean="0">
                <a:latin typeface="+mn-ea"/>
              </a:rPr>
              <a:t>회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err="1" smtClean="0">
                <a:latin typeface="+mn-ea"/>
              </a:rPr>
              <a:t>트래킹협회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합창단협회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err="1" smtClean="0">
                <a:latin typeface="+mn-ea"/>
              </a:rPr>
              <a:t>인간탑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</a:t>
            </a:r>
            <a:r>
              <a:rPr lang="ko-KR" altLang="en-US" sz="1600" dirty="0" smtClean="0">
                <a:latin typeface="+mn-ea"/>
              </a:rPr>
              <a:t> 쌓기 협회 등은 평상시에 동네주민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</a:t>
            </a:r>
            <a:r>
              <a:rPr lang="ko-KR" altLang="en-US" sz="1600" dirty="0" smtClean="0">
                <a:latin typeface="+mn-ea"/>
              </a:rPr>
              <a:t>이 자발적으로 문화활동을 하는 곳</a:t>
            </a:r>
            <a:r>
              <a:rPr lang="en-US" altLang="ko-KR" sz="1600" dirty="0" smtClean="0">
                <a:latin typeface="+mn-ea"/>
              </a:rPr>
              <a:t>,</a:t>
            </a: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</a:t>
            </a:r>
            <a:r>
              <a:rPr lang="ko-KR" altLang="en-US" sz="1600" dirty="0" smtClean="0">
                <a:latin typeface="+mn-ea"/>
              </a:rPr>
              <a:t>서로간의 유대를 강화하고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err="1" smtClean="0">
                <a:latin typeface="+mn-ea"/>
              </a:rPr>
              <a:t>카탈루냐의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ko-KR" altLang="en-US" sz="1600" dirty="0" smtClean="0">
                <a:latin typeface="+mn-ea"/>
              </a:rPr>
              <a:t>   민족적 정체성을 지켜내는 구심점의</a:t>
            </a:r>
            <a:r>
              <a:rPr lang="en-US" altLang="ko-KR" sz="1600" dirty="0" smtClean="0">
                <a:latin typeface="+mn-ea"/>
              </a:rPr>
              <a:t> </a:t>
            </a:r>
          </a:p>
          <a:p>
            <a:pPr marL="109728" indent="0">
              <a:buNone/>
            </a:pP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 역할을 하는 곳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r>
              <a:rPr lang="ko-KR" altLang="en-US" sz="1600" dirty="0" err="1" smtClean="0">
                <a:latin typeface="+mn-ea"/>
              </a:rPr>
              <a:t>프랑코의</a:t>
            </a:r>
            <a:r>
              <a:rPr lang="ko-KR" altLang="en-US" sz="1600" dirty="0" smtClean="0">
                <a:latin typeface="+mn-ea"/>
              </a:rPr>
              <a:t> 독재시절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err="1" smtClean="0">
                <a:latin typeface="+mn-ea"/>
              </a:rPr>
              <a:t>카탈루냐</a:t>
            </a:r>
            <a:r>
              <a:rPr lang="ko-KR" altLang="en-US" sz="1600" dirty="0" smtClean="0">
                <a:latin typeface="+mn-ea"/>
              </a:rPr>
              <a:t> 문화가 탄압대상일 때 직접적 저항 외에 문화 활동을 통해 고유문화를 보존</a:t>
            </a:r>
            <a:endParaRPr lang="en-US" altLang="ko-KR" sz="1600" dirty="0" smtClean="0">
              <a:latin typeface="+mn-ea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268760"/>
            <a:ext cx="1756536" cy="234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3641319"/>
            <a:ext cx="2827020" cy="1668780"/>
          </a:xfrm>
          <a:prstGeom prst="rect">
            <a:avLst/>
          </a:prstGeom>
          <a:noFill/>
          <a:ln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6216" y="1484784"/>
            <a:ext cx="2054344" cy="2040432"/>
          </a:xfrm>
          <a:prstGeom prst="rect">
            <a:avLst/>
          </a:prstGeom>
          <a:noFill/>
          <a:ln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259291" y="5373216"/>
            <a:ext cx="31601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프랑스의 </a:t>
            </a:r>
            <a:r>
              <a:rPr lang="en-US" altLang="ko-KR" sz="1600" dirty="0" smtClean="0"/>
              <a:t>El </a:t>
            </a:r>
            <a:r>
              <a:rPr lang="en-US" altLang="ko-KR" sz="1600" dirty="0" err="1" smtClean="0"/>
              <a:t>Pertús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지역부터</a:t>
            </a:r>
            <a:r>
              <a:rPr lang="en-US" altLang="ko-KR" sz="1600" dirty="0" smtClean="0"/>
              <a:t>-</a:t>
            </a:r>
            <a:r>
              <a:rPr lang="ko-KR" altLang="en-US" sz="1600" dirty="0" err="1" smtClean="0"/>
              <a:t>발렌시아의</a:t>
            </a:r>
            <a:r>
              <a:rPr lang="ko-KR" altLang="en-US" sz="1600" dirty="0" smtClean="0"/>
              <a:t> </a:t>
            </a:r>
            <a:r>
              <a:rPr lang="en-US" altLang="ko-KR" sz="1600" dirty="0" err="1" smtClean="0"/>
              <a:t>Vinaroz</a:t>
            </a:r>
            <a:r>
              <a:rPr lang="ko-KR" altLang="en-US" sz="1600" dirty="0" smtClean="0"/>
              <a:t>까지 약 </a:t>
            </a:r>
            <a:r>
              <a:rPr lang="en-US" altLang="ko-KR" sz="1600" dirty="0" smtClean="0"/>
              <a:t>400km </a:t>
            </a:r>
            <a:r>
              <a:rPr lang="ko-KR" altLang="en-US" sz="1600" dirty="0" smtClean="0"/>
              <a:t>거리를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인간 띠로 참여</a:t>
            </a:r>
            <a:r>
              <a:rPr lang="en-US" altLang="ko-KR" sz="1600" dirty="0" smtClean="0"/>
              <a:t>.</a:t>
            </a:r>
          </a:p>
          <a:p>
            <a:r>
              <a:rPr lang="en-US" altLang="ko-KR" sz="1600" dirty="0" smtClean="0"/>
              <a:t>2013</a:t>
            </a:r>
            <a:r>
              <a:rPr lang="ko-KR" altLang="en-US" sz="1600" dirty="0" smtClean="0"/>
              <a:t>년 </a:t>
            </a:r>
            <a:r>
              <a:rPr lang="en-US" altLang="ko-KR" sz="1600" dirty="0" smtClean="0"/>
              <a:t>9</a:t>
            </a:r>
            <a:r>
              <a:rPr lang="ko-KR" altLang="en-US" sz="1600" dirty="0" smtClean="0"/>
              <a:t>월 </a:t>
            </a:r>
            <a:r>
              <a:rPr lang="en-US" altLang="ko-KR" sz="1600" dirty="0" smtClean="0"/>
              <a:t>11</a:t>
            </a:r>
            <a:r>
              <a:rPr lang="ko-KR" altLang="en-US" sz="1600" dirty="0" smtClean="0"/>
              <a:t>일에 조직</a:t>
            </a:r>
            <a:r>
              <a:rPr lang="en-US" altLang="ko-KR" sz="1600" dirty="0" smtClean="0"/>
              <a:t>. </a:t>
            </a:r>
          </a:p>
          <a:p>
            <a:r>
              <a:rPr lang="ko-KR" altLang="en-US" sz="1600" dirty="0" smtClean="0"/>
              <a:t>독립에의 열망을 표출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31912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</a:rPr>
              <a:t>최근 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카탈루냐와</a:t>
            </a:r>
            <a:r>
              <a:rPr lang="ko-KR" altLang="en-US" sz="3200" dirty="0" smtClean="0">
                <a:solidFill>
                  <a:schemeClr val="tx1"/>
                </a:solidFill>
              </a:rPr>
              <a:t> 시위 양상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432978"/>
          </a:xfrm>
        </p:spPr>
        <p:txBody>
          <a:bodyPr>
            <a:noAutofit/>
          </a:bodyPr>
          <a:lstStyle/>
          <a:p>
            <a:r>
              <a:rPr lang="ko-KR" altLang="en-US" sz="1600" dirty="0" smtClean="0">
                <a:latin typeface="+mn-ea"/>
              </a:rPr>
              <a:t>대법원 최종 판결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 smtClean="0">
                <a:latin typeface="+mn-ea"/>
              </a:rPr>
              <a:t>2019</a:t>
            </a:r>
            <a:r>
              <a:rPr lang="ko-KR" altLang="en-US" sz="1600" dirty="0" smtClean="0">
                <a:latin typeface="+mn-ea"/>
              </a:rPr>
              <a:t>년 </a:t>
            </a:r>
            <a:r>
              <a:rPr lang="en-US" altLang="ko-KR" sz="1600" dirty="0" smtClean="0">
                <a:latin typeface="+mn-ea"/>
              </a:rPr>
              <a:t>10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14</a:t>
            </a:r>
            <a:r>
              <a:rPr lang="ko-KR" altLang="en-US" sz="1600" dirty="0" smtClean="0">
                <a:latin typeface="+mn-ea"/>
              </a:rPr>
              <a:t>일 선고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 marL="109728" indent="0">
              <a:buNone/>
            </a:pPr>
            <a:r>
              <a:rPr lang="en-US" altLang="ko-KR" sz="1600" dirty="0" smtClean="0">
                <a:latin typeface="+mn-ea"/>
              </a:rPr>
              <a:t>2017</a:t>
            </a:r>
            <a:r>
              <a:rPr lang="ko-KR" altLang="en-US" sz="1600" dirty="0" smtClean="0">
                <a:latin typeface="+mn-ea"/>
              </a:rPr>
              <a:t>년 </a:t>
            </a:r>
            <a:r>
              <a:rPr lang="en-US" altLang="ko-KR" sz="1600" dirty="0" smtClean="0">
                <a:latin typeface="+mn-ea"/>
              </a:rPr>
              <a:t>10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일 분리독립을 위한 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ko-KR" altLang="en-US" sz="1600" dirty="0" smtClean="0">
                <a:latin typeface="+mn-ea"/>
              </a:rPr>
              <a:t>주민투표 후 </a:t>
            </a:r>
            <a:r>
              <a:rPr lang="en-US" altLang="ko-KR" sz="1600" dirty="0" smtClean="0">
                <a:latin typeface="+mn-ea"/>
              </a:rPr>
              <a:t>2017</a:t>
            </a:r>
            <a:r>
              <a:rPr lang="ko-KR" altLang="en-US" sz="1600" dirty="0" smtClean="0">
                <a:latin typeface="+mn-ea"/>
              </a:rPr>
              <a:t>년 </a:t>
            </a:r>
            <a:r>
              <a:rPr lang="en-US" altLang="ko-KR" sz="1600" dirty="0" smtClean="0">
                <a:latin typeface="+mn-ea"/>
              </a:rPr>
              <a:t>10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27</a:t>
            </a:r>
            <a:r>
              <a:rPr lang="ko-KR" altLang="en-US" sz="1600" dirty="0" smtClean="0">
                <a:latin typeface="+mn-ea"/>
              </a:rPr>
              <a:t>일 독립선포에 대해 반역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선동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공금횡령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헌법 불복종 혐의로 기소된 정치지도자 </a:t>
            </a:r>
            <a:r>
              <a:rPr lang="en-US" altLang="ko-KR" sz="1600" dirty="0" smtClean="0">
                <a:latin typeface="+mn-ea"/>
              </a:rPr>
              <a:t>12</a:t>
            </a:r>
            <a:r>
              <a:rPr lang="ko-KR" altLang="en-US" sz="1600" dirty="0" smtClean="0">
                <a:latin typeface="+mn-ea"/>
              </a:rPr>
              <a:t>인에 대한 최종 판결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 smtClean="0">
                <a:latin typeface="+mn-ea"/>
              </a:rPr>
              <a:t>:</a:t>
            </a:r>
            <a:r>
              <a:rPr lang="ko-KR" altLang="en-US" sz="1600" dirty="0" err="1" smtClean="0">
                <a:latin typeface="+mn-ea"/>
              </a:rPr>
              <a:t>쥰게라스</a:t>
            </a:r>
            <a:r>
              <a:rPr lang="ko-KR" altLang="en-US" sz="1600" dirty="0" smtClean="0">
                <a:latin typeface="+mn-ea"/>
              </a:rPr>
              <a:t> 전 </a:t>
            </a:r>
            <a:r>
              <a:rPr lang="ko-KR" altLang="en-US" sz="1600" dirty="0" err="1" smtClean="0">
                <a:latin typeface="+mn-ea"/>
              </a:rPr>
              <a:t>카탈루냐</a:t>
            </a:r>
            <a:r>
              <a:rPr lang="ko-KR" altLang="en-US" sz="1600" dirty="0" smtClean="0">
                <a:latin typeface="+mn-ea"/>
              </a:rPr>
              <a:t> 부지사에게 징역 </a:t>
            </a:r>
            <a:r>
              <a:rPr lang="en-US" altLang="ko-KR" sz="1600" dirty="0" smtClean="0">
                <a:latin typeface="+mn-ea"/>
              </a:rPr>
              <a:t>13</a:t>
            </a:r>
            <a:r>
              <a:rPr lang="ko-KR" altLang="en-US" sz="1600" dirty="0" err="1" smtClean="0">
                <a:latin typeface="+mn-ea"/>
              </a:rPr>
              <a:t>년형</a:t>
            </a:r>
            <a:r>
              <a:rPr lang="ko-KR" altLang="en-US" sz="1600" dirty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선고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 marL="109728" indent="0">
              <a:buNone/>
            </a:pPr>
            <a:r>
              <a:rPr lang="ko-KR" altLang="en-US" sz="1600" dirty="0" err="1" smtClean="0">
                <a:latin typeface="+mn-ea"/>
              </a:rPr>
              <a:t>그외</a:t>
            </a:r>
            <a:r>
              <a:rPr lang="ko-KR" altLang="en-US" sz="1600" dirty="0" smtClean="0">
                <a:latin typeface="+mn-ea"/>
              </a:rPr>
              <a:t> 범죄 가담 정도에 따라 징역 </a:t>
            </a:r>
            <a:r>
              <a:rPr lang="en-US" altLang="ko-KR" sz="1600" dirty="0" smtClean="0">
                <a:latin typeface="+mn-ea"/>
              </a:rPr>
              <a:t>9-13</a:t>
            </a:r>
            <a:r>
              <a:rPr lang="ko-KR" altLang="en-US" sz="1600" dirty="0" smtClean="0">
                <a:latin typeface="+mn-ea"/>
              </a:rPr>
              <a:t>년 유죄판결 내림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 marL="109728" indent="0">
              <a:buNone/>
            </a:pPr>
            <a:r>
              <a:rPr lang="en-US" altLang="ko-KR" sz="1600" dirty="0" smtClean="0">
                <a:latin typeface="+mn-ea"/>
              </a:rPr>
              <a:t>:</a:t>
            </a:r>
            <a:r>
              <a:rPr lang="ko-KR" altLang="en-US" sz="1600" dirty="0" smtClean="0">
                <a:latin typeface="+mn-ea"/>
              </a:rPr>
              <a:t>불구속 기소된 시민운동가 </a:t>
            </a:r>
            <a:r>
              <a:rPr lang="en-US" altLang="ko-KR" sz="1600" dirty="0" smtClean="0">
                <a:latin typeface="+mn-ea"/>
              </a:rPr>
              <a:t>3</a:t>
            </a:r>
            <a:r>
              <a:rPr lang="ko-KR" altLang="en-US" sz="1600" dirty="0" smtClean="0">
                <a:latin typeface="+mn-ea"/>
              </a:rPr>
              <a:t>인에게는 헌법 불복종 혐의로 벌금형 선고</a:t>
            </a:r>
            <a:endParaRPr lang="en-US" altLang="ko-KR" sz="16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600" dirty="0" smtClean="0">
                <a:latin typeface="+mn-ea"/>
              </a:rPr>
              <a:t>:</a:t>
            </a:r>
            <a:r>
              <a:rPr lang="ko-KR" altLang="en-US" sz="1600" dirty="0" smtClean="0">
                <a:latin typeface="+mn-ea"/>
              </a:rPr>
              <a:t>선동과 공금횡령 혐의를 적용하여 벨기에 체류 중인 </a:t>
            </a:r>
            <a:r>
              <a:rPr lang="ko-KR" altLang="en-US" sz="1600" dirty="0" err="1" smtClean="0">
                <a:latin typeface="+mn-ea"/>
              </a:rPr>
              <a:t>푸지데몬</a:t>
            </a:r>
            <a:r>
              <a:rPr lang="ko-KR" altLang="en-US" sz="1600" dirty="0" smtClean="0">
                <a:latin typeface="+mn-ea"/>
              </a:rPr>
              <a:t> 전 </a:t>
            </a:r>
            <a:r>
              <a:rPr lang="ko-KR" altLang="en-US" sz="1600" dirty="0" err="1" smtClean="0">
                <a:latin typeface="+mn-ea"/>
              </a:rPr>
              <a:t>카탈루냐</a:t>
            </a:r>
            <a:r>
              <a:rPr lang="ko-KR" altLang="en-US" sz="1600" dirty="0" smtClean="0">
                <a:latin typeface="+mn-ea"/>
              </a:rPr>
              <a:t> 주지사에 대한 유럽체포영장 발부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스페인으로의 송환 요청 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지역의 대규모 시위</a:t>
            </a:r>
            <a:endParaRPr lang="en-US" altLang="ko-KR" sz="1800" dirty="0" smtClean="0">
              <a:latin typeface="+mn-ea"/>
            </a:endParaRPr>
          </a:p>
          <a:p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</a:t>
            </a:r>
            <a:r>
              <a:rPr lang="ko-KR" altLang="en-US" sz="1800" dirty="0" smtClean="0">
                <a:latin typeface="+mn-ea"/>
              </a:rPr>
              <a:t>킴 토라 </a:t>
            </a:r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주지사 등 분리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ko-KR" altLang="en-US" sz="1800" dirty="0" smtClean="0">
                <a:latin typeface="+mn-ea"/>
              </a:rPr>
              <a:t>독립 지지세력은 판결이 </a:t>
            </a:r>
            <a:r>
              <a:rPr lang="ko-KR" altLang="en-US" sz="1800" dirty="0" err="1" smtClean="0">
                <a:latin typeface="+mn-ea"/>
              </a:rPr>
              <a:t>카탈루냐의</a:t>
            </a:r>
            <a:r>
              <a:rPr lang="ko-KR" altLang="en-US" sz="1800" dirty="0" smtClean="0">
                <a:latin typeface="+mn-ea"/>
              </a:rPr>
              <a:t> 자치권과 정치적 자유를 말살하는 것이라고 비판</a:t>
            </a:r>
            <a:r>
              <a:rPr lang="en-US" altLang="ko-KR" sz="1800" dirty="0" smtClean="0">
                <a:latin typeface="+mn-ea"/>
              </a:rPr>
              <a:t>, </a:t>
            </a:r>
            <a:r>
              <a:rPr lang="ko-KR" altLang="en-US" sz="1800" dirty="0" smtClean="0">
                <a:latin typeface="+mn-ea"/>
              </a:rPr>
              <a:t>비폭력 불복종 운동을 지속한다는 입장 표명</a:t>
            </a: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endParaRPr lang="en-US" altLang="ko-KR" sz="1800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ko-KR" sz="1800" dirty="0" smtClean="0">
                <a:latin typeface="+mn-ea"/>
              </a:rPr>
              <a:t>-10</a:t>
            </a:r>
            <a:r>
              <a:rPr lang="ko-KR" altLang="en-US" sz="1800" dirty="0" smtClean="0">
                <a:latin typeface="+mn-ea"/>
              </a:rPr>
              <a:t>월 </a:t>
            </a:r>
            <a:r>
              <a:rPr lang="en-US" altLang="ko-KR" sz="1800" dirty="0" smtClean="0">
                <a:latin typeface="+mn-ea"/>
              </a:rPr>
              <a:t>14</a:t>
            </a:r>
            <a:r>
              <a:rPr lang="ko-KR" altLang="en-US" sz="1800" dirty="0" smtClean="0">
                <a:latin typeface="+mn-ea"/>
              </a:rPr>
              <a:t>일부터 </a:t>
            </a:r>
            <a:r>
              <a:rPr lang="ko-KR" altLang="en-US" sz="1800" dirty="0" err="1" smtClean="0">
                <a:latin typeface="+mn-ea"/>
              </a:rPr>
              <a:t>카탈루냐</a:t>
            </a:r>
            <a:r>
              <a:rPr lang="ko-KR" altLang="en-US" sz="1800" dirty="0" smtClean="0">
                <a:latin typeface="+mn-ea"/>
              </a:rPr>
              <a:t> 곳곳에서 분리독립지지자들의 도로 점거</a:t>
            </a:r>
            <a:r>
              <a:rPr lang="en-US" altLang="ko-KR" sz="1800" dirty="0" smtClean="0">
                <a:latin typeface="+mn-ea"/>
              </a:rPr>
              <a:t>, </a:t>
            </a:r>
            <a:r>
              <a:rPr lang="ko-KR" altLang="en-US" sz="1800" dirty="0" smtClean="0">
                <a:latin typeface="+mn-ea"/>
              </a:rPr>
              <a:t>가두 시위 발생</a:t>
            </a:r>
            <a:r>
              <a:rPr lang="en-US" altLang="ko-KR" sz="1800" dirty="0" smtClean="0">
                <a:latin typeface="+mn-ea"/>
              </a:rPr>
              <a:t>, </a:t>
            </a:r>
            <a:r>
              <a:rPr lang="ko-KR" altLang="en-US" sz="1800" dirty="0" smtClean="0">
                <a:latin typeface="+mn-ea"/>
              </a:rPr>
              <a:t>바르셀로나 공항에서 시위대와 경찰간 충돌 발생</a:t>
            </a:r>
            <a:endParaRPr lang="ko-KR" altLang="en-US" sz="1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940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1471</TotalTime>
  <Words>2232</Words>
  <Application>Microsoft Office PowerPoint</Application>
  <PresentationFormat>화면 슬라이드 쇼(4:3)</PresentationFormat>
  <Paragraphs>345</Paragraphs>
  <Slides>44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56" baseType="lpstr">
      <vt:lpstr>굴림</vt:lpstr>
      <vt:lpstr>맑은 고딕</vt:lpstr>
      <vt:lpstr>바탕</vt:lpstr>
      <vt:lpstr>한컴 윤고딕 230</vt:lpstr>
      <vt:lpstr>Arial</vt:lpstr>
      <vt:lpstr>Lucida Sans Unicode</vt:lpstr>
      <vt:lpstr>Tahoma</vt:lpstr>
      <vt:lpstr>Verdana</vt:lpstr>
      <vt:lpstr>Wingdings</vt:lpstr>
      <vt:lpstr>Wingdings 2</vt:lpstr>
      <vt:lpstr>Wingdings 3</vt:lpstr>
      <vt:lpstr>광장</vt:lpstr>
      <vt:lpstr>스페인의 지역민족주의</vt:lpstr>
      <vt:lpstr>목차</vt:lpstr>
      <vt:lpstr>스페인 개요</vt:lpstr>
      <vt:lpstr>17개의 자치주들과 두 개의 특별시</vt:lpstr>
      <vt:lpstr>지역민족주의의 배경</vt:lpstr>
      <vt:lpstr>국토회복전쟁(Reconquista)의 전개</vt:lpstr>
      <vt:lpstr>시기별 영토 변화</vt:lpstr>
      <vt:lpstr>19세기의 지역 민족주의 태동 I</vt:lpstr>
      <vt:lpstr>19세기의 지역 민족주의 태동 II</vt:lpstr>
      <vt:lpstr>프랑코 독재기 동안의 억압</vt:lpstr>
      <vt:lpstr>민주주의로의 이행기 동안의 지역주의 I</vt:lpstr>
      <vt:lpstr>민주주의로의 이행기 동안의 지역주의 II</vt:lpstr>
      <vt:lpstr>민주주의로의 이행기 동안의 지역주의 III</vt:lpstr>
      <vt:lpstr>스페인의 언어 지도-공용어와 공통공용어</vt:lpstr>
      <vt:lpstr>자치주별 인구(2018년 1월 1일 기준)</vt:lpstr>
      <vt:lpstr>2018년 스페인 및 자치주별 1인당 GDP </vt:lpstr>
      <vt:lpstr>지역민족주의 1-갈리시아(Galicia)</vt:lpstr>
      <vt:lpstr>산티아고의 길-변방성에서 세계성으로</vt:lpstr>
      <vt:lpstr>순례길의 상징들</vt:lpstr>
      <vt:lpstr>최종목적지: 산티아고 데 콤포스텔라 대성당</vt:lpstr>
      <vt:lpstr>오늘날의 순례길</vt:lpstr>
      <vt:lpstr>산티아고의 길 순례자들의 수치</vt:lpstr>
      <vt:lpstr>순례자들의 출신 배경과 국적</vt:lpstr>
      <vt:lpstr>순례 동기 및 연령</vt:lpstr>
      <vt:lpstr>지역민족주의 2-바스크(País Vasco)</vt:lpstr>
      <vt:lpstr>프랑코의 탄압</vt:lpstr>
      <vt:lpstr>ETA(바스크 조국과 자유)</vt:lpstr>
      <vt:lpstr>ETA 희생자들</vt:lpstr>
      <vt:lpstr>빌바오구겐하임 미술관 유치</vt:lpstr>
      <vt:lpstr>1997-2017년 기간 동안 방문객 수</vt:lpstr>
      <vt:lpstr>2010-2017년 방문객 수</vt:lpstr>
      <vt:lpstr>경제효과와 방문객들의 수 </vt:lpstr>
      <vt:lpstr>고용과 세수</vt:lpstr>
      <vt:lpstr>지역민족주의 3-카탈루냐</vt:lpstr>
      <vt:lpstr>분리독립운동의 신호탄 -2010년 헌법재판소 위헌 판결</vt:lpstr>
      <vt:lpstr>분리독립운동의 여론화  -카탈루냐 주민투표 실시</vt:lpstr>
      <vt:lpstr>주민투표 이후 -2015년 9월 27일 카탈루냐 조기 선거</vt:lpstr>
      <vt:lpstr>주민투표 이후 -2017년 12월 21일 카탈루냐 조기선거</vt:lpstr>
      <vt:lpstr>분리독립운동의 요인</vt:lpstr>
      <vt:lpstr>분리독립운동의 양상-시민운동의 확산</vt:lpstr>
      <vt:lpstr>분리독립운동의 양상-시민운동의 확산</vt:lpstr>
      <vt:lpstr>분리독립운동의 양상- 국경일 시위(Diada)</vt:lpstr>
      <vt:lpstr>분리독립운동의 양상-사회문화운동</vt:lpstr>
      <vt:lpstr>최근 카탈루냐와 시위 양상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스페인센터</dc:creator>
  <cp:lastModifiedBy>최정애</cp:lastModifiedBy>
  <cp:revision>86</cp:revision>
  <dcterms:created xsi:type="dcterms:W3CDTF">2017-04-07T07:55:58Z</dcterms:created>
  <dcterms:modified xsi:type="dcterms:W3CDTF">2019-11-08T00:03:40Z</dcterms:modified>
</cp:coreProperties>
</file>