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  <p:sldMasterId id="2147483756" r:id="rId9"/>
    <p:sldMasterId id="2147483768" r:id="rId10"/>
  </p:sldMasterIdLst>
  <p:notesMasterIdLst>
    <p:notesMasterId r:id="rId23"/>
  </p:notesMasterIdLst>
  <p:sldIdLst>
    <p:sldId id="257" r:id="rId11"/>
    <p:sldId id="258" r:id="rId12"/>
    <p:sldId id="259" r:id="rId13"/>
    <p:sldId id="260" r:id="rId14"/>
    <p:sldId id="261" r:id="rId15"/>
    <p:sldId id="262" r:id="rId16"/>
    <p:sldId id="263" r:id="rId17"/>
    <p:sldId id="264" r:id="rId18"/>
    <p:sldId id="265" r:id="rId19"/>
    <p:sldId id="266" r:id="rId20"/>
    <p:sldId id="267" r:id="rId21"/>
    <p:sldId id="270" r:id="rId2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5CE243-82EC-42B2-B443-332F0D17F763}" type="datetimeFigureOut">
              <a:rPr lang="ko-KR" altLang="en-US" smtClean="0"/>
              <a:t>2019-09-04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B24BEC-9D55-4B09-A4F7-E108DEDCCB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85176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B24BEC-9D55-4B09-A4F7-E108DEDCCB0A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5350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318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471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2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5664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08606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274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675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2766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024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79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7586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7241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4286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9296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093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1901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780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61266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4158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1365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7775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6659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77383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189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8586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43285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301975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22533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03549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216610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4239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85341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562470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48769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46157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62821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18914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609932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16660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4108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34544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98176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55114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398450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4569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6327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56674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30395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18869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34790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21932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3102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19261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86447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07974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90136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97759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52616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90059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89407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55644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10478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00090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02747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8909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419950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096491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41003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95819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87826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91824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372726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57455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83077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88112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907473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48528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569946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78301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88156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5944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3059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74663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446177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57798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1312954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46585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201171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120628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951083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36295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043861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547880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627983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49346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624556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027983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9918936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979091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907387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018734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8154257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9272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683000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990415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0566078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015766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332077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386465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1540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402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851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202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379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980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005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131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686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577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D20502-A6AD-4A69-9C74-F8DE03CAEC8C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2019-09-04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D3E83-110D-4E24-9099-4890F27C549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718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0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3568" y="1268760"/>
            <a:ext cx="7772400" cy="1470025"/>
          </a:xfrm>
        </p:spPr>
        <p:txBody>
          <a:bodyPr>
            <a:normAutofit/>
          </a:bodyPr>
          <a:lstStyle/>
          <a:p>
            <a:r>
              <a:rPr lang="ko-KR" altLang="en-US" sz="6000" dirty="0" smtClean="0"/>
              <a:t>프랑스</a:t>
            </a:r>
            <a:r>
              <a:rPr lang="en-US" altLang="ko-KR" sz="6000" dirty="0" smtClean="0"/>
              <a:t>, </a:t>
            </a:r>
            <a:r>
              <a:rPr lang="ko-KR" altLang="en-US" sz="6000" dirty="0" smtClean="0"/>
              <a:t>포용의 나라</a:t>
            </a:r>
            <a:r>
              <a:rPr lang="en-US" altLang="ko-KR" sz="6000" dirty="0" smtClean="0"/>
              <a:t>?</a:t>
            </a:r>
            <a:endParaRPr lang="ko-KR" altLang="en-US" sz="60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635896" y="4509120"/>
            <a:ext cx="4464496" cy="1656184"/>
          </a:xfrm>
        </p:spPr>
        <p:txBody>
          <a:bodyPr>
            <a:noAutofit/>
          </a:bodyPr>
          <a:lstStyle/>
          <a:p>
            <a:r>
              <a:rPr lang="ko-KR" altLang="en-US" sz="2400" dirty="0">
                <a:solidFill>
                  <a:schemeClr val="tx1"/>
                </a:solidFill>
              </a:rPr>
              <a:t> </a:t>
            </a:r>
            <a:r>
              <a:rPr lang="ko-KR" altLang="en-US" sz="2400" dirty="0" smtClean="0">
                <a:solidFill>
                  <a:schemeClr val="tx1"/>
                </a:solidFill>
              </a:rPr>
              <a:t>     한국외대</a:t>
            </a:r>
            <a:r>
              <a:rPr lang="ko-KR" altLang="en-US" sz="2400" dirty="0" smtClean="0"/>
              <a:t> </a:t>
            </a:r>
            <a:r>
              <a:rPr lang="ko-KR" altLang="en-US" sz="2400" dirty="0" smtClean="0">
                <a:solidFill>
                  <a:schemeClr val="tx1"/>
                </a:solidFill>
              </a:rPr>
              <a:t>프랑스학과</a:t>
            </a:r>
            <a:r>
              <a:rPr lang="ko-KR" altLang="en-US" sz="2400" dirty="0" smtClean="0"/>
              <a:t> </a:t>
            </a:r>
            <a:r>
              <a:rPr lang="ko-KR" altLang="en-US" sz="2400" dirty="0" smtClean="0">
                <a:solidFill>
                  <a:schemeClr val="tx1"/>
                </a:solidFill>
              </a:rPr>
              <a:t>교수</a:t>
            </a:r>
            <a:endParaRPr lang="en-US" altLang="ko-KR" sz="2400" dirty="0" smtClean="0">
              <a:solidFill>
                <a:schemeClr val="tx1"/>
              </a:solidFill>
            </a:endParaRPr>
          </a:p>
          <a:p>
            <a:r>
              <a:rPr lang="ko-KR" altLang="en-US" sz="2400" dirty="0" smtClean="0"/>
              <a:t>               </a:t>
            </a:r>
            <a:r>
              <a:rPr lang="ko-KR" altLang="en-US" sz="2400" dirty="0" smtClean="0">
                <a:solidFill>
                  <a:schemeClr val="tx1"/>
                </a:solidFill>
              </a:rPr>
              <a:t>국제지역대학</a:t>
            </a:r>
            <a:r>
              <a:rPr lang="ko-KR" altLang="en-US" sz="2400" dirty="0" smtClean="0"/>
              <a:t> </a:t>
            </a:r>
            <a:r>
              <a:rPr lang="ko-KR" altLang="en-US" sz="2400" dirty="0" smtClean="0">
                <a:solidFill>
                  <a:schemeClr val="tx1"/>
                </a:solidFill>
              </a:rPr>
              <a:t>학장</a:t>
            </a:r>
            <a:endParaRPr lang="en-US" altLang="ko-KR" sz="2400" dirty="0" smtClean="0">
              <a:solidFill>
                <a:schemeClr val="tx1"/>
              </a:solidFill>
            </a:endParaRPr>
          </a:p>
          <a:p>
            <a:r>
              <a:rPr lang="ko-KR" altLang="en-US" sz="2400" smtClean="0">
                <a:solidFill>
                  <a:schemeClr val="tx1"/>
                </a:solidFill>
              </a:rPr>
              <a:t>                  김 </a:t>
            </a:r>
            <a:r>
              <a:rPr lang="ko-KR" altLang="en-US" sz="2400" dirty="0" smtClean="0">
                <a:solidFill>
                  <a:schemeClr val="tx1"/>
                </a:solidFill>
              </a:rPr>
              <a:t>응 운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  <p:pic>
        <p:nvPicPr>
          <p:cNvPr id="9218" name="Picture 2" descr="C:\Users\user\Desktop\파리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958" y="2636912"/>
            <a:ext cx="3456384" cy="2769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26679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목차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altLang="ko-KR" dirty="0"/>
              <a:t>	</a:t>
            </a:r>
            <a:r>
              <a:rPr lang="en-US" altLang="ko-KR" dirty="0" smtClean="0"/>
              <a:t>			</a:t>
            </a:r>
            <a:r>
              <a:rPr lang="ko-KR" altLang="en-US" dirty="0" smtClean="0"/>
              <a:t>서론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		I. </a:t>
            </a:r>
            <a:r>
              <a:rPr lang="ko-KR" altLang="en-US" dirty="0" smtClean="0"/>
              <a:t>프랑스 포용정신의 가치화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			  1.</a:t>
            </a:r>
            <a:r>
              <a:rPr lang="ko-KR" altLang="en-US" dirty="0" smtClean="0"/>
              <a:t>헌법적 가치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			  2. </a:t>
            </a:r>
            <a:r>
              <a:rPr lang="ko-KR" altLang="en-US" dirty="0" smtClean="0"/>
              <a:t>가치화의 역사적 배경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		II. </a:t>
            </a:r>
            <a:r>
              <a:rPr lang="ko-KR" altLang="en-US" dirty="0" smtClean="0"/>
              <a:t>포용정책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 smtClean="0"/>
              <a:t>			  1. </a:t>
            </a:r>
            <a:r>
              <a:rPr lang="ko-KR" altLang="en-US" dirty="0" smtClean="0"/>
              <a:t>정당과 이념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			  2. </a:t>
            </a:r>
            <a:r>
              <a:rPr lang="ko-KR" altLang="en-US" dirty="0" smtClean="0"/>
              <a:t>주요 정책 </a:t>
            </a:r>
            <a:r>
              <a:rPr lang="en-US" altLang="ko-KR" dirty="0" smtClean="0"/>
              <a:t>  </a:t>
            </a:r>
          </a:p>
          <a:p>
            <a:pPr marL="0" indent="0">
              <a:buNone/>
            </a:pPr>
            <a:r>
              <a:rPr lang="en-US" altLang="ko-KR" dirty="0" smtClean="0"/>
              <a:t>		III. </a:t>
            </a:r>
            <a:r>
              <a:rPr lang="ko-KR" altLang="en-US" dirty="0" smtClean="0"/>
              <a:t>포용가치의 위기와</a:t>
            </a:r>
            <a:r>
              <a:rPr lang="en-US" altLang="ko-KR" dirty="0" smtClean="0"/>
              <a:t> </a:t>
            </a:r>
            <a:r>
              <a:rPr lang="ko-KR" altLang="en-US" dirty="0" smtClean="0"/>
              <a:t>저항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			  1. </a:t>
            </a:r>
            <a:r>
              <a:rPr lang="ko-KR" altLang="en-US" dirty="0" smtClean="0"/>
              <a:t>위기요인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			  2. </a:t>
            </a:r>
            <a:r>
              <a:rPr lang="ko-KR" altLang="en-US" dirty="0" smtClean="0"/>
              <a:t>저항현상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				</a:t>
            </a:r>
            <a:r>
              <a:rPr lang="ko-KR" altLang="en-US" dirty="0" smtClean="0"/>
              <a:t>감사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20431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서론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ko-KR" altLang="en-US" dirty="0" smtClean="0"/>
              <a:t>아름다운 문화예술의 나라</a:t>
            </a:r>
            <a:r>
              <a:rPr lang="en-US" altLang="ko-KR" dirty="0" smtClean="0"/>
              <a:t>!!</a:t>
            </a:r>
          </a:p>
          <a:p>
            <a:r>
              <a:rPr lang="ko-KR" altLang="en-US" dirty="0" smtClean="0"/>
              <a:t>혁명과 자유의 상징</a:t>
            </a:r>
            <a:r>
              <a:rPr lang="en-US" altLang="ko-KR" dirty="0" smtClean="0"/>
              <a:t>!!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포용의 나라</a:t>
            </a:r>
            <a:r>
              <a:rPr lang="en-US" altLang="ko-KR" dirty="0" smtClean="0"/>
              <a:t>?</a:t>
            </a:r>
          </a:p>
          <a:p>
            <a:pPr marL="0" indent="0">
              <a:buNone/>
            </a:pPr>
            <a:r>
              <a:rPr lang="en-US" altLang="ko-KR" sz="1800" dirty="0" smtClean="0"/>
              <a:t>  - ‘</a:t>
            </a:r>
            <a:r>
              <a:rPr lang="ko-KR" altLang="en-US" sz="1800" dirty="0" err="1" smtClean="0"/>
              <a:t>톨레랑스</a:t>
            </a:r>
            <a:r>
              <a:rPr lang="en-US" altLang="ko-KR" sz="1800" dirty="0" smtClean="0"/>
              <a:t>(</a:t>
            </a:r>
            <a:r>
              <a:rPr lang="en-US" altLang="ko-KR" sz="1800" dirty="0" err="1" smtClean="0"/>
              <a:t>Tolérance</a:t>
            </a:r>
            <a:r>
              <a:rPr lang="en-US" altLang="ko-KR" sz="1800" dirty="0" smtClean="0"/>
              <a:t>)’</a:t>
            </a:r>
            <a:r>
              <a:rPr lang="ko-KR" altLang="en-US" sz="1800" dirty="0" smtClean="0"/>
              <a:t>의 나라</a:t>
            </a:r>
            <a:endParaRPr lang="en-US" altLang="ko-KR" sz="1800" dirty="0" smtClean="0"/>
          </a:p>
          <a:p>
            <a:pPr marL="0" indent="0">
              <a:buNone/>
            </a:pPr>
            <a:r>
              <a:rPr lang="en-US" altLang="ko-KR" sz="1800" dirty="0"/>
              <a:t> </a:t>
            </a:r>
            <a:r>
              <a:rPr lang="en-US" altLang="ko-KR" sz="1800" dirty="0" smtClean="0"/>
              <a:t>   (</a:t>
            </a:r>
            <a:r>
              <a:rPr lang="ko-KR" altLang="en-US" sz="1800" dirty="0" smtClean="0"/>
              <a:t>홍세화</a:t>
            </a:r>
            <a:r>
              <a:rPr lang="en-US" altLang="ko-KR" sz="1800" dirty="0" smtClean="0"/>
              <a:t>, &lt;</a:t>
            </a:r>
            <a:r>
              <a:rPr lang="ko-KR" altLang="en-US" sz="1800" dirty="0" smtClean="0"/>
              <a:t>나는 </a:t>
            </a:r>
            <a:r>
              <a:rPr lang="ko-KR" altLang="en-US" sz="1800" dirty="0" err="1" smtClean="0"/>
              <a:t>빠리의</a:t>
            </a:r>
            <a:r>
              <a:rPr lang="ko-KR" altLang="en-US" sz="1800" dirty="0" smtClean="0"/>
              <a:t> 택시운전사</a:t>
            </a:r>
            <a:r>
              <a:rPr lang="en-US" altLang="ko-KR" sz="1800" dirty="0" smtClean="0"/>
              <a:t>&gt;, 1995)</a:t>
            </a:r>
          </a:p>
          <a:p>
            <a:pPr marL="0" indent="0">
              <a:buNone/>
            </a:pPr>
            <a:r>
              <a:rPr lang="en-US" altLang="ko-KR" sz="1800" dirty="0" smtClean="0"/>
              <a:t>  - OECD </a:t>
            </a:r>
            <a:r>
              <a:rPr lang="ko-KR" altLang="en-US" sz="1800" dirty="0" smtClean="0"/>
              <a:t>사회통합지수</a:t>
            </a:r>
            <a:r>
              <a:rPr lang="en-US" altLang="ko-KR" sz="1800" dirty="0" smtClean="0"/>
              <a:t>(2017)</a:t>
            </a:r>
            <a:r>
              <a:rPr lang="ko-KR" altLang="en-US" sz="1800" dirty="0" smtClean="0"/>
              <a:t>에서 북유럽</a:t>
            </a:r>
            <a:r>
              <a:rPr lang="en-US" altLang="ko-KR" sz="1800" dirty="0" smtClean="0"/>
              <a:t>4</a:t>
            </a:r>
            <a:r>
              <a:rPr lang="ko-KR" altLang="en-US" sz="1800" dirty="0" smtClean="0"/>
              <a:t>개국 다음으로 높은 나라</a:t>
            </a:r>
            <a:endParaRPr lang="en-US" altLang="ko-KR" sz="1800" dirty="0" smtClean="0"/>
          </a:p>
        </p:txBody>
      </p:sp>
      <p:pic>
        <p:nvPicPr>
          <p:cNvPr id="10242" name="Picture 2" descr="C:\Users\user\Desktop\홍세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844824"/>
            <a:ext cx="2304256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5993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포용정신의 가치화</a:t>
            </a:r>
            <a:r>
              <a:rPr lang="en-US" altLang="ko-KR" dirty="0" smtClean="0"/>
              <a:t>/</a:t>
            </a:r>
            <a:r>
              <a:rPr lang="ko-KR" altLang="en-US" dirty="0" smtClean="0"/>
              <a:t>헌법적 가치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altLang="ko-KR" dirty="0" smtClean="0"/>
              <a:t>Not</a:t>
            </a:r>
            <a:r>
              <a:rPr lang="ko-KR" altLang="en-US" dirty="0" smtClean="0"/>
              <a:t> </a:t>
            </a:r>
            <a:r>
              <a:rPr lang="en-US" altLang="ko-KR" dirty="0" smtClean="0"/>
              <a:t>only </a:t>
            </a:r>
            <a:r>
              <a:rPr lang="ko-KR" altLang="en-US" dirty="0" smtClean="0"/>
              <a:t>자유</a:t>
            </a:r>
            <a:r>
              <a:rPr lang="en-US" altLang="ko-KR" dirty="0" smtClean="0"/>
              <a:t>, </a:t>
            </a:r>
            <a:r>
              <a:rPr lang="ko-KR" altLang="en-US" dirty="0" smtClean="0"/>
              <a:t>평등</a:t>
            </a:r>
            <a:endParaRPr lang="en-US" altLang="ko-KR" dirty="0" smtClean="0"/>
          </a:p>
          <a:p>
            <a:r>
              <a:rPr lang="en-US" altLang="ko-KR" dirty="0" smtClean="0"/>
              <a:t>But also ‘</a:t>
            </a:r>
            <a:r>
              <a:rPr lang="ko-KR" altLang="en-US" dirty="0" smtClean="0"/>
              <a:t>형제애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Fraternité</a:t>
            </a:r>
            <a:r>
              <a:rPr lang="en-US" altLang="ko-KR" dirty="0" smtClean="0"/>
              <a:t>, </a:t>
            </a:r>
            <a:r>
              <a:rPr lang="ko-KR" altLang="en-US" dirty="0" smtClean="0"/>
              <a:t>혹은 박애</a:t>
            </a:r>
            <a:r>
              <a:rPr lang="en-US" altLang="ko-KR" dirty="0" smtClean="0"/>
              <a:t>)’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altLang="ko-KR" sz="1400" dirty="0" smtClean="0"/>
          </a:p>
          <a:p>
            <a:pPr marL="0" indent="0">
              <a:buNone/>
            </a:pPr>
            <a:r>
              <a:rPr lang="en-US" altLang="ko-KR" sz="1400" dirty="0" smtClean="0"/>
              <a:t>- </a:t>
            </a:r>
            <a:r>
              <a:rPr lang="ko-KR" altLang="en-US" sz="1400" dirty="0" err="1" smtClean="0"/>
              <a:t>프랑스대혁명기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1790</a:t>
            </a:r>
            <a:r>
              <a:rPr lang="ko-KR" altLang="en-US" sz="1400" dirty="0" smtClean="0"/>
              <a:t>년 </a:t>
            </a:r>
            <a:r>
              <a:rPr lang="en-US" altLang="ko-KR" sz="1400" dirty="0" smtClean="0"/>
              <a:t>7</a:t>
            </a:r>
            <a:r>
              <a:rPr lang="ko-KR" altLang="en-US" sz="1400" dirty="0" smtClean="0"/>
              <a:t>월</a:t>
            </a:r>
            <a:r>
              <a:rPr lang="en-US" altLang="ko-KR" sz="1400" dirty="0" smtClean="0"/>
              <a:t> </a:t>
            </a:r>
            <a:r>
              <a:rPr lang="en-US" altLang="ko-KR" sz="1400" dirty="0" err="1" smtClean="0"/>
              <a:t>LaFayette</a:t>
            </a:r>
            <a:r>
              <a:rPr lang="en-US" altLang="ko-KR" sz="1400" dirty="0" smtClean="0"/>
              <a:t> : “</a:t>
            </a:r>
            <a:r>
              <a:rPr lang="ko-KR" altLang="en-US" sz="1400" dirty="0" smtClean="0"/>
              <a:t>우리는</a:t>
            </a:r>
            <a:r>
              <a:rPr lang="en-US" altLang="ko-KR" sz="1400" dirty="0" smtClean="0"/>
              <a:t> </a:t>
            </a:r>
            <a:r>
              <a:rPr lang="en-US" altLang="ko-KR" sz="1400" dirty="0" err="1" smtClean="0"/>
              <a:t>fraternite</a:t>
            </a:r>
            <a:r>
              <a:rPr lang="ko-KR" altLang="en-US" sz="1400" dirty="0" smtClean="0"/>
              <a:t>의 굳건한 유대로 모든 프랑스인과 하나로 연결되어 있음을 맹세한다</a:t>
            </a:r>
            <a:r>
              <a:rPr lang="en-US" altLang="ko-KR" sz="1400" dirty="0" smtClean="0"/>
              <a:t>!”</a:t>
            </a:r>
          </a:p>
          <a:p>
            <a:pPr marL="0" indent="0">
              <a:buNone/>
            </a:pPr>
            <a:r>
              <a:rPr lang="en-US" altLang="ko-KR" sz="1400" dirty="0" smtClean="0"/>
              <a:t>     Cf. </a:t>
            </a:r>
            <a:r>
              <a:rPr lang="ko-KR" altLang="en-US" sz="1400" dirty="0" smtClean="0"/>
              <a:t>공포정치시대 </a:t>
            </a:r>
            <a:r>
              <a:rPr lang="en-US" altLang="ko-KR" sz="1400" dirty="0" smtClean="0"/>
              <a:t>: “La </a:t>
            </a:r>
            <a:r>
              <a:rPr lang="en-US" altLang="ko-KR" sz="1400" dirty="0" err="1" smtClean="0"/>
              <a:t>fraternité</a:t>
            </a:r>
            <a:r>
              <a:rPr lang="en-US" altLang="ko-KR" sz="1400" dirty="0" smtClean="0"/>
              <a:t> </a:t>
            </a:r>
            <a:r>
              <a:rPr lang="en-US" altLang="ko-KR" sz="1400" dirty="0" err="1" smtClean="0"/>
              <a:t>ou</a:t>
            </a:r>
            <a:r>
              <a:rPr lang="en-US" altLang="ko-KR" sz="1400" dirty="0" smtClean="0"/>
              <a:t> la       mort!”, “</a:t>
            </a:r>
            <a:r>
              <a:rPr lang="en-US" altLang="ko-KR" sz="1400" dirty="0" err="1" smtClean="0"/>
              <a:t>Sois</a:t>
            </a:r>
            <a:r>
              <a:rPr lang="en-US" altLang="ko-KR" sz="1400" dirty="0" smtClean="0"/>
              <a:t> mon frère </a:t>
            </a:r>
            <a:r>
              <a:rPr lang="en-US" altLang="ko-KR" sz="1400" dirty="0" err="1" smtClean="0"/>
              <a:t>ou</a:t>
            </a:r>
            <a:r>
              <a:rPr lang="en-US" altLang="ko-KR" sz="1400" dirty="0" smtClean="0"/>
              <a:t> je </a:t>
            </a:r>
            <a:r>
              <a:rPr lang="en-US" altLang="ko-KR" sz="1400" dirty="0" err="1" smtClean="0"/>
              <a:t>te</a:t>
            </a:r>
            <a:r>
              <a:rPr lang="en-US" altLang="ko-KR" sz="1400" dirty="0" smtClean="0"/>
              <a:t> </a:t>
            </a:r>
            <a:r>
              <a:rPr lang="en-US" altLang="ko-KR" sz="1400" dirty="0" err="1" smtClean="0"/>
              <a:t>tue</a:t>
            </a:r>
            <a:r>
              <a:rPr lang="en-US" altLang="ko-KR" sz="1400" dirty="0" smtClean="0"/>
              <a:t>!”</a:t>
            </a:r>
          </a:p>
          <a:p>
            <a:pPr marL="0" indent="0">
              <a:buNone/>
            </a:pPr>
            <a:endParaRPr lang="en-US" altLang="ko-KR" sz="1400" dirty="0"/>
          </a:p>
          <a:p>
            <a:pPr marL="0" indent="0">
              <a:buNone/>
            </a:pPr>
            <a:r>
              <a:rPr lang="en-US" altLang="ko-KR" sz="1400" dirty="0" smtClean="0"/>
              <a:t>- 1848</a:t>
            </a:r>
            <a:r>
              <a:rPr lang="ko-KR" altLang="en-US" sz="1400" dirty="0" smtClean="0"/>
              <a:t>년 </a:t>
            </a:r>
            <a:r>
              <a:rPr lang="en-US" altLang="ko-KR" sz="1400" dirty="0" smtClean="0"/>
              <a:t>2</a:t>
            </a:r>
            <a:r>
              <a:rPr lang="ko-KR" altLang="en-US" sz="1400" dirty="0" smtClean="0"/>
              <a:t>공화정 헌법 전문에 국시로 </a:t>
            </a:r>
            <a:r>
              <a:rPr lang="en-US" altLang="ko-KR" sz="1400" dirty="0" smtClean="0"/>
              <a:t>‘</a:t>
            </a:r>
            <a:r>
              <a:rPr lang="ko-KR" altLang="en-US" sz="1400" dirty="0" smtClean="0"/>
              <a:t>자유</a:t>
            </a:r>
            <a:r>
              <a:rPr lang="en-US" altLang="ko-KR" sz="1400" dirty="0" smtClean="0"/>
              <a:t>’ ‘</a:t>
            </a:r>
            <a:r>
              <a:rPr lang="ko-KR" altLang="en-US" sz="1400" dirty="0" smtClean="0"/>
              <a:t>평등</a:t>
            </a:r>
            <a:r>
              <a:rPr lang="en-US" altLang="ko-KR" sz="1400" dirty="0" smtClean="0"/>
              <a:t>’ ‘</a:t>
            </a:r>
            <a:r>
              <a:rPr lang="ko-KR" altLang="en-US" sz="1400" dirty="0" smtClean="0"/>
              <a:t>박애</a:t>
            </a:r>
            <a:r>
              <a:rPr lang="en-US" altLang="ko-KR" sz="1400" dirty="0" smtClean="0"/>
              <a:t>’ </a:t>
            </a:r>
            <a:r>
              <a:rPr lang="ko-KR" altLang="en-US" sz="1400" dirty="0" smtClean="0"/>
              <a:t>명시 </a:t>
            </a:r>
            <a:r>
              <a:rPr lang="en-US" altLang="ko-KR" sz="1400" dirty="0" smtClean="0"/>
              <a:t>: </a:t>
            </a:r>
            <a:r>
              <a:rPr lang="ko-KR" altLang="en-US" sz="1400" dirty="0" smtClean="0"/>
              <a:t>전문 제</a:t>
            </a:r>
            <a:r>
              <a:rPr lang="en-US" altLang="ko-KR" sz="1400" dirty="0" smtClean="0"/>
              <a:t>VIII</a:t>
            </a:r>
            <a:r>
              <a:rPr lang="ko-KR" altLang="en-US" sz="1400" dirty="0" smtClean="0"/>
              <a:t>조 </a:t>
            </a:r>
            <a:r>
              <a:rPr lang="en-US" altLang="ko-KR" sz="1400" dirty="0" smtClean="0"/>
              <a:t>“</a:t>
            </a:r>
            <a:r>
              <a:rPr lang="ko-KR" altLang="en-US" sz="1400" dirty="0" smtClean="0"/>
              <a:t>공화국은 형제애적 지원을 통해 가능한 자원 내에서 일자리를 부여하거나 노동을 못하는 시민들에게 가족을 대신한 지원을 제공함으로써 필요한 시민들의 생계를 보장해야 한다</a:t>
            </a:r>
            <a:r>
              <a:rPr lang="en-US" altLang="ko-KR" sz="1400" dirty="0" smtClean="0"/>
              <a:t>”=&gt;</a:t>
            </a:r>
            <a:r>
              <a:rPr lang="ko-KR" altLang="en-US" sz="1400" dirty="0" smtClean="0"/>
              <a:t>사회적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권리의 근거</a:t>
            </a:r>
            <a:endParaRPr lang="en-US" altLang="ko-KR" sz="1400" dirty="0" smtClean="0"/>
          </a:p>
          <a:p>
            <a:pPr marL="0" indent="0">
              <a:buNone/>
            </a:pPr>
            <a:endParaRPr lang="en-US" altLang="ko-KR" sz="1400" dirty="0"/>
          </a:p>
          <a:p>
            <a:pPr marL="0" indent="0">
              <a:buNone/>
            </a:pPr>
            <a:r>
              <a:rPr lang="en-US" altLang="ko-KR" sz="1400" dirty="0" smtClean="0"/>
              <a:t>- 1958</a:t>
            </a:r>
            <a:r>
              <a:rPr lang="ko-KR" altLang="en-US" sz="1400" dirty="0" smtClean="0"/>
              <a:t>년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헌법 제</a:t>
            </a:r>
            <a:r>
              <a:rPr lang="en-US" altLang="ko-KR" sz="1400" dirty="0" smtClean="0"/>
              <a:t>2</a:t>
            </a:r>
            <a:r>
              <a:rPr lang="ko-KR" altLang="en-US" sz="1400" dirty="0" smtClean="0"/>
              <a:t>조에 상기 </a:t>
            </a:r>
            <a:r>
              <a:rPr lang="en-US" altLang="ko-KR" sz="1400" dirty="0" smtClean="0"/>
              <a:t>3</a:t>
            </a:r>
            <a:r>
              <a:rPr lang="ko-KR" altLang="en-US" sz="1400" dirty="0" smtClean="0"/>
              <a:t>개 국시 규정</a:t>
            </a:r>
            <a:endParaRPr lang="en-US" altLang="ko-KR" sz="1400" dirty="0" smtClean="0"/>
          </a:p>
          <a:p>
            <a:pPr marL="0" indent="0">
              <a:buNone/>
            </a:pPr>
            <a:r>
              <a:rPr lang="en-US" altLang="ko-KR" sz="1400" dirty="0" smtClean="0"/>
              <a:t>      Cf. </a:t>
            </a:r>
            <a:r>
              <a:rPr lang="ko-KR" altLang="en-US" sz="1400" dirty="0" smtClean="0"/>
              <a:t>세계인권선언 </a:t>
            </a:r>
            <a:r>
              <a:rPr lang="en-US" altLang="ko-KR" sz="1400" dirty="0" smtClean="0"/>
              <a:t>1</a:t>
            </a:r>
            <a:r>
              <a:rPr lang="ko-KR" altLang="en-US" sz="1400" dirty="0" smtClean="0"/>
              <a:t>조</a:t>
            </a:r>
            <a:r>
              <a:rPr lang="en-US" altLang="ko-KR" sz="1400" dirty="0" smtClean="0"/>
              <a:t>: “</a:t>
            </a:r>
            <a:r>
              <a:rPr lang="ko-KR" altLang="en-US" sz="1400" dirty="0" smtClean="0"/>
              <a:t>모든 인간은 자유롭고 위신과 권에 있어 평등하게 태어났다</a:t>
            </a:r>
            <a:r>
              <a:rPr lang="en-US" altLang="ko-KR" sz="1400" dirty="0" smtClean="0"/>
              <a:t>. </a:t>
            </a:r>
            <a:r>
              <a:rPr lang="ko-KR" altLang="en-US" sz="1400" dirty="0" smtClean="0"/>
              <a:t>모든 인간은 이성과 양심을 갖고 있으며 서로간에 박애의 정신으로 행동해야 한다</a:t>
            </a:r>
            <a:r>
              <a:rPr lang="en-US" altLang="ko-KR" sz="1400" dirty="0" smtClean="0"/>
              <a:t>.” (</a:t>
            </a:r>
            <a:r>
              <a:rPr lang="ko-KR" altLang="en-US" sz="1400" dirty="0" smtClean="0"/>
              <a:t>여러 개의 </a:t>
            </a:r>
            <a:r>
              <a:rPr lang="en-US" altLang="ko-KR" sz="1400" dirty="0" smtClean="0"/>
              <a:t>‘</a:t>
            </a:r>
            <a:r>
              <a:rPr lang="ko-KR" altLang="en-US" sz="1400" dirty="0" smtClean="0"/>
              <a:t>나</a:t>
            </a:r>
            <a:r>
              <a:rPr lang="en-US" altLang="ko-KR" sz="1400" dirty="0" smtClean="0"/>
              <a:t>’</a:t>
            </a:r>
            <a:r>
              <a:rPr lang="ko-KR" altLang="en-US" sz="1400" dirty="0" smtClean="0"/>
              <a:t>가 모여 </a:t>
            </a:r>
            <a:r>
              <a:rPr lang="en-US" altLang="ko-KR" sz="1400" dirty="0" smtClean="0"/>
              <a:t>‘</a:t>
            </a:r>
            <a:r>
              <a:rPr lang="ko-KR" altLang="en-US" sz="1400" dirty="0" smtClean="0"/>
              <a:t>우리</a:t>
            </a:r>
            <a:r>
              <a:rPr lang="en-US" altLang="ko-KR" sz="1400" dirty="0" smtClean="0"/>
              <a:t>’ </a:t>
            </a:r>
            <a:r>
              <a:rPr lang="ko-KR" altLang="en-US" sz="1400" dirty="0" smtClean="0"/>
              <a:t>만들기</a:t>
            </a:r>
            <a:r>
              <a:rPr lang="en-US" altLang="ko-KR" sz="1400" dirty="0" smtClean="0"/>
              <a:t>)</a:t>
            </a:r>
            <a:endParaRPr lang="ko-KR" altLang="en-US" sz="1400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altLang="ko-KR" dirty="0" smtClean="0"/>
              <a:t>‘</a:t>
            </a:r>
            <a:r>
              <a:rPr lang="ko-KR" altLang="en-US" dirty="0" smtClean="0"/>
              <a:t>민주적</a:t>
            </a:r>
            <a:r>
              <a:rPr lang="en-US" altLang="ko-KR" dirty="0"/>
              <a:t>·</a:t>
            </a:r>
            <a:r>
              <a:rPr lang="ko-KR" altLang="en-US" dirty="0" smtClean="0"/>
              <a:t>사회적 공화국</a:t>
            </a:r>
            <a:r>
              <a:rPr lang="en-US" altLang="ko-KR" dirty="0" smtClean="0"/>
              <a:t>’</a:t>
            </a:r>
            <a:endParaRPr lang="en-US" altLang="ko-KR" dirty="0"/>
          </a:p>
          <a:p>
            <a:r>
              <a:rPr lang="en-US" altLang="ko-KR" dirty="0" err="1" smtClean="0"/>
              <a:t>République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sociale</a:t>
            </a:r>
            <a:endParaRPr lang="ko-KR" altLang="en-US" dirty="0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altLang="ko-KR" sz="1300" dirty="0"/>
          </a:p>
          <a:p>
            <a:pPr marL="0" indent="0">
              <a:buNone/>
            </a:pPr>
            <a:r>
              <a:rPr lang="en-US" altLang="ko-KR" sz="1300" dirty="0" smtClean="0"/>
              <a:t>- 1946</a:t>
            </a:r>
            <a:r>
              <a:rPr lang="ko-KR" altLang="en-US" sz="1300" dirty="0" smtClean="0"/>
              <a:t>년</a:t>
            </a:r>
            <a:r>
              <a:rPr lang="en-US" altLang="ko-KR" sz="1300" dirty="0" smtClean="0"/>
              <a:t> 4</a:t>
            </a:r>
            <a:r>
              <a:rPr lang="ko-KR" altLang="en-US" sz="1300" dirty="0" smtClean="0"/>
              <a:t>공 헌법에서부터 도입 </a:t>
            </a:r>
            <a:r>
              <a:rPr lang="en-US" altLang="ko-KR" sz="1300" dirty="0" smtClean="0"/>
              <a:t>/ 1958 5</a:t>
            </a:r>
            <a:r>
              <a:rPr lang="ko-KR" altLang="en-US" sz="1300" dirty="0" smtClean="0"/>
              <a:t>공 </a:t>
            </a:r>
            <a:r>
              <a:rPr lang="ko-KR" altLang="en-US" sz="1300" dirty="0" err="1" smtClean="0"/>
              <a:t>헙법에서도</a:t>
            </a:r>
            <a:r>
              <a:rPr lang="ko-KR" altLang="en-US" sz="1300" dirty="0" smtClean="0"/>
              <a:t> 유지 </a:t>
            </a:r>
            <a:r>
              <a:rPr lang="en-US" altLang="ko-KR" sz="1300" dirty="0" smtClean="0"/>
              <a:t>: “</a:t>
            </a:r>
            <a:r>
              <a:rPr lang="ko-KR" altLang="en-US" sz="1300" dirty="0" smtClean="0"/>
              <a:t>프랑스는 불가분의 세속적이고 민주적이며 </a:t>
            </a:r>
            <a:r>
              <a:rPr lang="ko-KR" altLang="en-US" sz="1300" b="1" dirty="0" smtClean="0"/>
              <a:t>사회적인</a:t>
            </a:r>
            <a:r>
              <a:rPr lang="ko-KR" altLang="en-US" sz="1300" dirty="0" smtClean="0"/>
              <a:t> 공화국이다</a:t>
            </a:r>
            <a:r>
              <a:rPr lang="en-US" altLang="ko-KR" sz="1300" dirty="0" smtClean="0"/>
              <a:t>”</a:t>
            </a:r>
          </a:p>
          <a:p>
            <a:pPr>
              <a:buFontTx/>
              <a:buChar char="-"/>
            </a:pP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</a:t>
            </a:r>
            <a:r>
              <a:rPr lang="ko-KR" altLang="en-US" sz="1300" dirty="0" smtClean="0"/>
              <a:t>자유주의적 시장경제에 제한을 가하는 </a:t>
            </a:r>
            <a:r>
              <a:rPr lang="en-US" altLang="ko-KR" sz="1300" dirty="0" smtClean="0"/>
              <a:t> </a:t>
            </a:r>
            <a:r>
              <a:rPr lang="ko-KR" altLang="en-US" sz="1300" dirty="0" smtClean="0"/>
              <a:t>여러 사회정책이나 과세정책 등을 가능케 하는 헌법적 근거가 됨</a:t>
            </a:r>
            <a:endParaRPr lang="en-US" altLang="ko-KR" sz="1300" dirty="0" smtClean="0"/>
          </a:p>
          <a:p>
            <a:pPr>
              <a:buFontTx/>
              <a:buChar char="-"/>
            </a:pPr>
            <a:endParaRPr lang="en-US" altLang="ko-KR" sz="1300" dirty="0"/>
          </a:p>
          <a:p>
            <a:pPr>
              <a:buFontTx/>
              <a:buChar char="-"/>
            </a:pPr>
            <a:endParaRPr lang="en-US" altLang="ko-KR" sz="1300" dirty="0" smtClean="0"/>
          </a:p>
        </p:txBody>
      </p:sp>
      <p:pic>
        <p:nvPicPr>
          <p:cNvPr id="2050" name="Picture 2" descr="C:\Users\user\Desktop\인권선언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9577" y="4005064"/>
            <a:ext cx="1663824" cy="2121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892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포용정신의 가치화</a:t>
            </a:r>
            <a:r>
              <a:rPr lang="en-US" altLang="ko-KR" dirty="0" smtClean="0"/>
              <a:t>/</a:t>
            </a:r>
            <a:r>
              <a:rPr lang="ko-KR" altLang="en-US" dirty="0" smtClean="0"/>
              <a:t>역사적 배경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프랑스 대혁명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</a:t>
            </a:r>
            <a:r>
              <a:rPr lang="ko-KR" altLang="en-US" sz="1300" dirty="0" smtClean="0"/>
              <a:t>르네상스</a:t>
            </a:r>
            <a:r>
              <a:rPr lang="en-US" altLang="ko-KR" sz="1300" dirty="0" smtClean="0"/>
              <a:t>(</a:t>
            </a:r>
            <a:r>
              <a:rPr lang="ko-KR" altLang="en-US" sz="1300" dirty="0" smtClean="0"/>
              <a:t>인문예술</a:t>
            </a:r>
            <a:r>
              <a:rPr lang="en-US" altLang="ko-KR" sz="1300" dirty="0" smtClean="0"/>
              <a:t>), </a:t>
            </a:r>
            <a:r>
              <a:rPr lang="ko-KR" altLang="en-US" sz="1300" dirty="0" smtClean="0"/>
              <a:t>종교개혁</a:t>
            </a:r>
            <a:r>
              <a:rPr lang="en-US" altLang="ko-KR" sz="1300" dirty="0" smtClean="0"/>
              <a:t>(</a:t>
            </a:r>
            <a:r>
              <a:rPr lang="ko-KR" altLang="en-US" sz="1300" dirty="0" smtClean="0"/>
              <a:t>종교적</a:t>
            </a:r>
            <a:r>
              <a:rPr lang="en-US" altLang="ko-KR" sz="1300" dirty="0" smtClean="0"/>
              <a:t>)</a:t>
            </a:r>
            <a:r>
              <a:rPr lang="ko-KR" altLang="en-US" sz="1300" dirty="0" smtClean="0"/>
              <a:t>과 계몽주의</a:t>
            </a:r>
            <a:r>
              <a:rPr lang="en-US" altLang="ko-KR" sz="1300" dirty="0" smtClean="0"/>
              <a:t>(</a:t>
            </a:r>
            <a:r>
              <a:rPr lang="ko-KR" altLang="en-US" sz="1300" dirty="0" smtClean="0"/>
              <a:t>철학적</a:t>
            </a:r>
            <a:r>
              <a:rPr lang="en-US" altLang="ko-KR" sz="1300" dirty="0" smtClean="0"/>
              <a:t>)</a:t>
            </a:r>
            <a:r>
              <a:rPr lang="ko-KR" altLang="en-US" sz="1300" dirty="0" smtClean="0"/>
              <a:t>에 뒤를 이어 </a:t>
            </a:r>
            <a:r>
              <a:rPr lang="en-US" altLang="ko-KR" sz="1300" dirty="0" smtClean="0"/>
              <a:t>1789</a:t>
            </a:r>
            <a:r>
              <a:rPr lang="ko-KR" altLang="en-US" sz="1300" dirty="0" smtClean="0"/>
              <a:t>년 프랑스대혁명</a:t>
            </a:r>
            <a:r>
              <a:rPr lang="en-US" altLang="ko-KR" sz="1300" dirty="0" smtClean="0"/>
              <a:t>(</a:t>
            </a:r>
            <a:r>
              <a:rPr lang="ko-KR" altLang="en-US" sz="1300" dirty="0" smtClean="0"/>
              <a:t>정치적</a:t>
            </a:r>
            <a:r>
              <a:rPr lang="en-US" altLang="ko-KR" sz="1300" dirty="0" smtClean="0"/>
              <a:t>)</a:t>
            </a:r>
            <a:r>
              <a:rPr lang="ko-KR" altLang="en-US" sz="1300" dirty="0" smtClean="0"/>
              <a:t> 발발</a:t>
            </a: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</a:t>
            </a:r>
            <a:r>
              <a:rPr lang="ko-KR" altLang="en-US" sz="1300" dirty="0" smtClean="0"/>
              <a:t>절대왕권과 구체제</a:t>
            </a:r>
            <a:r>
              <a:rPr lang="en-US" altLang="ko-KR" sz="1300" dirty="0" smtClean="0"/>
              <a:t>(</a:t>
            </a:r>
            <a:r>
              <a:rPr lang="en-US" altLang="ko-KR" sz="1300" dirty="0" err="1" smtClean="0"/>
              <a:t>Ancien</a:t>
            </a:r>
            <a:r>
              <a:rPr lang="en-US" altLang="ko-KR" sz="1300" dirty="0" smtClean="0"/>
              <a:t> Régime)</a:t>
            </a:r>
            <a:r>
              <a:rPr lang="ko-KR" altLang="en-US" sz="1300" dirty="0" smtClean="0"/>
              <a:t>에 대항</a:t>
            </a:r>
            <a:r>
              <a:rPr lang="en-US" altLang="ko-KR" sz="1300" dirty="0" smtClean="0"/>
              <a:t>(</a:t>
            </a:r>
            <a:r>
              <a:rPr lang="ko-KR" altLang="en-US" sz="1300" dirty="0" smtClean="0"/>
              <a:t>부르주아 </a:t>
            </a:r>
            <a:r>
              <a:rPr lang="ko-KR" altLang="en-US" sz="1300" dirty="0"/>
              <a:t>혁</a:t>
            </a:r>
            <a:r>
              <a:rPr lang="ko-KR" altLang="en-US" sz="1300" dirty="0" smtClean="0"/>
              <a:t>명</a:t>
            </a:r>
            <a:r>
              <a:rPr lang="en-US" altLang="ko-KR" sz="1300" dirty="0" smtClean="0"/>
              <a:t>-&gt;</a:t>
            </a:r>
            <a:r>
              <a:rPr lang="ko-KR" altLang="en-US" sz="1300" dirty="0" smtClean="0"/>
              <a:t>민중혁명</a:t>
            </a:r>
            <a:r>
              <a:rPr lang="en-US" altLang="ko-KR" sz="1300" dirty="0" smtClean="0"/>
              <a:t>)</a:t>
            </a:r>
          </a:p>
          <a:p>
            <a:pPr marL="0" indent="0">
              <a:buNone/>
            </a:pPr>
            <a:r>
              <a:rPr lang="en-US" altLang="ko-KR" sz="1300" dirty="0" smtClean="0"/>
              <a:t>- </a:t>
            </a:r>
            <a:r>
              <a:rPr lang="ko-KR" altLang="en-US" sz="1300" dirty="0" smtClean="0"/>
              <a:t>공화정의 수립</a:t>
            </a:r>
            <a:r>
              <a:rPr lang="en-US" altLang="ko-KR" sz="1300" dirty="0" smtClean="0"/>
              <a:t>(</a:t>
            </a:r>
            <a:r>
              <a:rPr lang="ko-KR" altLang="en-US" sz="1300" dirty="0" smtClean="0"/>
              <a:t>이후로도 반동과 또 다른 혁명들을 거치며</a:t>
            </a:r>
            <a:r>
              <a:rPr lang="en-US" altLang="ko-KR" sz="1300" dirty="0" smtClean="0"/>
              <a:t>)</a:t>
            </a:r>
            <a:endParaRPr lang="ko-KR" altLang="en-US" sz="1300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ko-KR" altLang="en-US" dirty="0" smtClean="0"/>
              <a:t>공화주의의 확립</a:t>
            </a:r>
            <a:endParaRPr lang="ko-KR" altLang="en-US" dirty="0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- 1875</a:t>
            </a:r>
            <a:r>
              <a:rPr lang="ko-KR" altLang="en-US" sz="1300" dirty="0" smtClean="0"/>
              <a:t>년 </a:t>
            </a:r>
            <a:r>
              <a:rPr lang="en-US" altLang="ko-KR" sz="1300" dirty="0" smtClean="0"/>
              <a:t>3</a:t>
            </a:r>
            <a:r>
              <a:rPr lang="ko-KR" altLang="en-US" sz="1300" dirty="0" smtClean="0"/>
              <a:t>공화정에 이르러서야 정치적 공화주의 안착</a:t>
            </a: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</a:t>
            </a:r>
            <a:r>
              <a:rPr lang="ko-KR" altLang="en-US" sz="1300" dirty="0" smtClean="0"/>
              <a:t>사회적 공화주의</a:t>
            </a:r>
            <a:r>
              <a:rPr lang="en-US" altLang="ko-KR" sz="1300" dirty="0" smtClean="0"/>
              <a:t>(</a:t>
            </a:r>
            <a:r>
              <a:rPr lang="ko-KR" altLang="en-US" sz="1300" dirty="0" smtClean="0"/>
              <a:t>공화정신의 사회적 내제화</a:t>
            </a:r>
            <a:r>
              <a:rPr lang="en-US" altLang="ko-KR" sz="1300" dirty="0" smtClean="0"/>
              <a:t>)</a:t>
            </a:r>
            <a:r>
              <a:rPr lang="ko-KR" altLang="en-US" sz="1300" dirty="0" smtClean="0"/>
              <a:t>의 확립</a:t>
            </a:r>
            <a:endParaRPr lang="en-US" altLang="ko-KR" sz="1300" dirty="0" smtClean="0"/>
          </a:p>
          <a:p>
            <a:pPr>
              <a:buFontTx/>
              <a:buChar char="-"/>
            </a:pPr>
            <a:endParaRPr lang="en-US" altLang="ko-KR" sz="1300" dirty="0"/>
          </a:p>
          <a:p>
            <a:pPr marL="0" indent="0">
              <a:buNone/>
            </a:pPr>
            <a:r>
              <a:rPr lang="en-US" altLang="ko-KR" sz="1300" dirty="0" smtClean="0"/>
              <a:t>  * 1894~1906 </a:t>
            </a:r>
            <a:r>
              <a:rPr lang="ko-KR" altLang="en-US" sz="1300" dirty="0" smtClean="0"/>
              <a:t>드레퓌스 사건</a:t>
            </a:r>
            <a:r>
              <a:rPr lang="en-US" altLang="ko-KR" sz="1300" dirty="0" smtClean="0"/>
              <a:t>(</a:t>
            </a:r>
            <a:r>
              <a:rPr lang="en-US" altLang="ko-KR" sz="1300" dirty="0" err="1" smtClean="0"/>
              <a:t>L’affaire</a:t>
            </a:r>
            <a:r>
              <a:rPr lang="en-US" altLang="ko-KR" sz="1300" dirty="0" smtClean="0"/>
              <a:t> Dreyfus): </a:t>
            </a:r>
            <a:r>
              <a:rPr lang="ko-KR" altLang="en-US" sz="1300" dirty="0" smtClean="0"/>
              <a:t>반유대주의 공론화</a:t>
            </a:r>
            <a:endParaRPr lang="en-US" altLang="ko-KR" sz="1300" dirty="0"/>
          </a:p>
          <a:p>
            <a:pPr marL="0" indent="0">
              <a:buNone/>
            </a:pPr>
            <a:r>
              <a:rPr lang="en-US" altLang="ko-KR" sz="1300" dirty="0" smtClean="0"/>
              <a:t>  * </a:t>
            </a:r>
            <a:r>
              <a:rPr lang="ko-KR" altLang="en-US" sz="1300" dirty="0" smtClean="0"/>
              <a:t>공교육체제 확립</a:t>
            </a:r>
            <a:r>
              <a:rPr lang="en-US" altLang="ko-KR" sz="1300" dirty="0" smtClean="0"/>
              <a:t>: 1880 </a:t>
            </a:r>
            <a:r>
              <a:rPr lang="ko-KR" altLang="en-US" sz="1300" dirty="0" err="1" smtClean="0"/>
              <a:t>비종교</a:t>
            </a:r>
            <a:r>
              <a:rPr lang="ko-KR" altLang="en-US" sz="1300" dirty="0" smtClean="0"/>
              <a:t> 의무 무상교육 체계화</a:t>
            </a:r>
            <a:r>
              <a:rPr lang="en-US" altLang="ko-KR" sz="1300" dirty="0" smtClean="0"/>
              <a:t>(</a:t>
            </a:r>
            <a:r>
              <a:rPr lang="ko-KR" altLang="en-US" sz="1300" dirty="0" smtClean="0"/>
              <a:t>자라는 젊은이들에게 동등한 기회를</a:t>
            </a:r>
            <a:r>
              <a:rPr lang="en-US" altLang="ko-KR" sz="1300" dirty="0" smtClean="0"/>
              <a:t>!</a:t>
            </a:r>
            <a:endParaRPr lang="ko-KR" altLang="en-US" sz="1300" dirty="0"/>
          </a:p>
        </p:txBody>
      </p:sp>
      <p:pic>
        <p:nvPicPr>
          <p:cNvPr id="8194" name="Picture 2" descr="C:\Users\user\Desktop\프랑스혁명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381500"/>
            <a:ext cx="39243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5224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포용정신의 가치화</a:t>
            </a:r>
            <a:r>
              <a:rPr lang="en-US" altLang="ko-KR" dirty="0" smtClean="0"/>
              <a:t>/</a:t>
            </a:r>
            <a:r>
              <a:rPr lang="ko-KR" altLang="en-US" dirty="0" smtClean="0"/>
              <a:t>역사적 배경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</a:t>
            </a:r>
            <a:r>
              <a:rPr lang="ko-KR" altLang="en-US" dirty="0" smtClean="0"/>
              <a:t>차대전의 상처와 과거청산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- 1</a:t>
            </a:r>
            <a:r>
              <a:rPr lang="ko-KR" altLang="en-US" sz="1300" dirty="0" err="1" smtClean="0"/>
              <a:t>차대전에</a:t>
            </a:r>
            <a:r>
              <a:rPr lang="ko-KR" altLang="en-US" sz="1300" dirty="0" smtClean="0"/>
              <a:t> 이어 독일에 피침</a:t>
            </a:r>
            <a:r>
              <a:rPr lang="en-US" altLang="ko-KR" sz="1300" dirty="0" smtClean="0"/>
              <a:t>, </a:t>
            </a:r>
            <a:r>
              <a:rPr lang="ko-KR" altLang="en-US" sz="1300" dirty="0" smtClean="0"/>
              <a:t>프랑스 북부 점거 당함</a:t>
            </a:r>
            <a:endParaRPr lang="en-US" altLang="ko-KR" sz="1300" dirty="0"/>
          </a:p>
          <a:p>
            <a:pPr marL="0" indent="0">
              <a:buNone/>
            </a:pPr>
            <a:r>
              <a:rPr lang="en-US" altLang="ko-KR" sz="1300" dirty="0" smtClean="0"/>
              <a:t>- </a:t>
            </a:r>
            <a:r>
              <a:rPr lang="ko-KR" altLang="en-US" sz="1300" dirty="0" smtClean="0"/>
              <a:t>국가권력의 정통성 훼손과 </a:t>
            </a:r>
            <a:r>
              <a:rPr lang="ko-KR" altLang="en-US" sz="1300" dirty="0" err="1" smtClean="0"/>
              <a:t>홀로코스트</a:t>
            </a:r>
            <a:r>
              <a:rPr lang="en-US" altLang="ko-KR" sz="1300" dirty="0" smtClean="0"/>
              <a:t>(Holocaust)</a:t>
            </a:r>
            <a:r>
              <a:rPr lang="ko-KR" altLang="en-US" sz="1300" dirty="0" smtClean="0"/>
              <a:t>로 전체주의적 군국주의와 인종차별의 심각성 인식</a:t>
            </a:r>
            <a:endParaRPr lang="en-US" altLang="ko-KR" sz="1300" dirty="0" smtClean="0"/>
          </a:p>
          <a:p>
            <a:pPr>
              <a:buFontTx/>
              <a:buChar char="-"/>
            </a:pPr>
            <a:endParaRPr lang="en-US" altLang="ko-KR" sz="1300" dirty="0" smtClean="0"/>
          </a:p>
          <a:p>
            <a:pPr>
              <a:buFont typeface="Symbol"/>
              <a:buChar char="Þ"/>
            </a:pPr>
            <a:r>
              <a:rPr lang="ko-KR" altLang="en-US" sz="1300" dirty="0" smtClean="0"/>
              <a:t>국가민족주의를 초월한 유럽통합운동의 계기</a:t>
            </a:r>
            <a:endParaRPr lang="en-US" altLang="ko-KR" sz="1300" dirty="0" smtClean="0"/>
          </a:p>
          <a:p>
            <a:pPr>
              <a:buFont typeface="Symbol"/>
              <a:buChar char="Þ"/>
            </a:pPr>
            <a:endParaRPr lang="en-US" altLang="ko-KR" sz="1300" dirty="0"/>
          </a:p>
          <a:p>
            <a:pPr>
              <a:buFont typeface="Symbol"/>
              <a:buChar char="Þ"/>
            </a:pPr>
            <a:endParaRPr lang="ko-KR" altLang="en-US" sz="1300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ko-KR" altLang="en-US" dirty="0" smtClean="0"/>
              <a:t>실존주의와 </a:t>
            </a:r>
            <a:r>
              <a:rPr lang="en-US" altLang="ko-KR" dirty="0" smtClean="0"/>
              <a:t>68</a:t>
            </a:r>
            <a:r>
              <a:rPr lang="ko-KR" altLang="en-US" dirty="0" smtClean="0"/>
              <a:t>혁명</a:t>
            </a:r>
            <a:endParaRPr lang="ko-KR" altLang="en-US" dirty="0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- 1968</a:t>
            </a:r>
            <a:r>
              <a:rPr lang="ko-KR" altLang="en-US" sz="1300" dirty="0" smtClean="0"/>
              <a:t>년 </a:t>
            </a:r>
            <a:r>
              <a:rPr lang="en-US" altLang="ko-KR" sz="1300" dirty="0" smtClean="0"/>
              <a:t>5</a:t>
            </a:r>
            <a:r>
              <a:rPr lang="ko-KR" altLang="en-US" sz="1300" dirty="0" smtClean="0"/>
              <a:t>월 </a:t>
            </a:r>
            <a:r>
              <a:rPr lang="en-US" altLang="ko-KR" sz="1300" dirty="0" smtClean="0"/>
              <a:t>Nanterre </a:t>
            </a:r>
            <a:r>
              <a:rPr lang="ko-KR" altLang="en-US" sz="1300" dirty="0" smtClean="0"/>
              <a:t>대학생들의 시위가 전국적</a:t>
            </a:r>
            <a:r>
              <a:rPr lang="en-US" altLang="ko-KR" sz="1300" dirty="0" smtClean="0"/>
              <a:t> </a:t>
            </a:r>
            <a:r>
              <a:rPr lang="ko-KR" altLang="en-US" sz="1300" dirty="0" smtClean="0"/>
              <a:t>그리고 시민들의 거대 시위로 발전</a:t>
            </a: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</a:t>
            </a:r>
            <a:r>
              <a:rPr lang="ko-KR" altLang="en-US" sz="1300" dirty="0" smtClean="0"/>
              <a:t>권위와 권위주의에 대한 반발</a:t>
            </a:r>
            <a:r>
              <a:rPr lang="en-US" altLang="ko-KR" sz="1300" dirty="0" smtClean="0"/>
              <a:t>: “</a:t>
            </a:r>
            <a:r>
              <a:rPr lang="ko-KR" altLang="en-US" sz="1300" dirty="0" smtClean="0"/>
              <a:t>금지하는 것을 금지하라</a:t>
            </a: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‘</a:t>
            </a:r>
            <a:r>
              <a:rPr lang="ko-KR" altLang="en-US" sz="1300" dirty="0" smtClean="0"/>
              <a:t>실존주의</a:t>
            </a:r>
            <a:r>
              <a:rPr lang="en-US" altLang="ko-KR" sz="1300" dirty="0" smtClean="0"/>
              <a:t>’</a:t>
            </a:r>
            <a:r>
              <a:rPr lang="ko-KR" altLang="en-US" sz="1300" dirty="0" smtClean="0"/>
              <a:t>와 </a:t>
            </a:r>
            <a:r>
              <a:rPr lang="en-US" altLang="ko-KR" sz="1300" dirty="0" smtClean="0"/>
              <a:t>‘</a:t>
            </a:r>
            <a:r>
              <a:rPr lang="ko-KR" altLang="en-US" sz="1300" dirty="0" smtClean="0"/>
              <a:t>개인</a:t>
            </a:r>
            <a:r>
              <a:rPr lang="en-US" altLang="ko-KR" sz="1300" dirty="0" smtClean="0"/>
              <a:t>’</a:t>
            </a:r>
            <a:r>
              <a:rPr lang="ko-KR" altLang="en-US" sz="1300" dirty="0" smtClean="0"/>
              <a:t>의 발견</a:t>
            </a:r>
            <a:r>
              <a:rPr lang="en-US" altLang="ko-KR" sz="1300" dirty="0" smtClean="0"/>
              <a:t>: “</a:t>
            </a:r>
            <a:r>
              <a:rPr lang="ko-KR" altLang="en-US" sz="1300" dirty="0" smtClean="0"/>
              <a:t>본질은 실존보다 우선한다</a:t>
            </a:r>
            <a:r>
              <a:rPr lang="en-US" altLang="ko-KR" sz="1300" dirty="0" smtClean="0"/>
              <a:t>.”, “B</a:t>
            </a:r>
            <a:r>
              <a:rPr lang="ko-KR" altLang="en-US" sz="1300" dirty="0" smtClean="0"/>
              <a:t>와</a:t>
            </a:r>
            <a:r>
              <a:rPr lang="en-US" altLang="ko-KR" sz="1300" dirty="0" smtClean="0"/>
              <a:t> D</a:t>
            </a:r>
            <a:r>
              <a:rPr lang="ko-KR" altLang="en-US" sz="1300" dirty="0" smtClean="0"/>
              <a:t>사이에는 </a:t>
            </a:r>
            <a:r>
              <a:rPr lang="en-US" altLang="ko-KR" sz="1300" dirty="0" smtClean="0"/>
              <a:t>C</a:t>
            </a:r>
            <a:r>
              <a:rPr lang="ko-KR" altLang="en-US" sz="1300" dirty="0" smtClean="0"/>
              <a:t>가</a:t>
            </a:r>
            <a:r>
              <a:rPr lang="en-US" altLang="ko-KR" sz="1300" dirty="0" smtClean="0"/>
              <a:t> </a:t>
            </a:r>
            <a:r>
              <a:rPr lang="ko-KR" altLang="en-US" sz="1300" dirty="0" smtClean="0"/>
              <a:t>있다</a:t>
            </a:r>
            <a:r>
              <a:rPr lang="en-US" altLang="ko-KR" sz="1300" dirty="0" smtClean="0"/>
              <a:t>.” (Sartre)</a:t>
            </a:r>
          </a:p>
          <a:p>
            <a:pPr>
              <a:buFontTx/>
              <a:buChar char="-"/>
            </a:pPr>
            <a:endParaRPr lang="en-US" altLang="ko-KR" sz="1300" dirty="0"/>
          </a:p>
          <a:p>
            <a:pPr marL="0" indent="0">
              <a:buNone/>
            </a:pPr>
            <a:r>
              <a:rPr lang="en-US" altLang="ko-KR" sz="1300" dirty="0" smtClean="0"/>
              <a:t>=&gt; </a:t>
            </a:r>
            <a:r>
              <a:rPr lang="ko-KR" altLang="en-US" sz="1300" dirty="0" smtClean="0"/>
              <a:t>환경운동과 동성애 인정 등의 본격적 계기가 되었으며 프랑스 풍속의 자유화에 결정적 기여</a:t>
            </a:r>
            <a:r>
              <a:rPr lang="en-US" altLang="ko-KR" sz="1300" dirty="0" smtClean="0"/>
              <a:t> </a:t>
            </a:r>
          </a:p>
          <a:p>
            <a:pPr>
              <a:buFont typeface="Symbol"/>
              <a:buChar char="Þ"/>
            </a:pPr>
            <a:endParaRPr lang="en-US" altLang="ko-KR" sz="1300" dirty="0"/>
          </a:p>
          <a:p>
            <a:pPr>
              <a:buFont typeface="Symbol"/>
              <a:buChar char="Þ"/>
            </a:pPr>
            <a:endParaRPr lang="ko-KR" altLang="en-US" sz="1300" dirty="0"/>
          </a:p>
        </p:txBody>
      </p:sp>
      <p:pic>
        <p:nvPicPr>
          <p:cNvPr id="5122" name="Picture 2" descr="C:\Users\user\Desktop\비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77072"/>
            <a:ext cx="3456384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ser\Desktop\사르트르6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509120"/>
            <a:ext cx="2664296" cy="1777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5766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포용정책</a:t>
            </a:r>
            <a:r>
              <a:rPr lang="en-US" altLang="ko-KR" dirty="0" smtClean="0"/>
              <a:t>/</a:t>
            </a:r>
            <a:r>
              <a:rPr lang="ko-KR" altLang="en-US" dirty="0" smtClean="0"/>
              <a:t>정당과 이념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드골주의</a:t>
            </a:r>
            <a:r>
              <a:rPr lang="ko-KR" altLang="en-US" dirty="0" smtClean="0"/>
              <a:t> 정당의 강세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</a:t>
            </a:r>
            <a:r>
              <a:rPr lang="ko-KR" altLang="en-US" sz="1300" dirty="0" smtClean="0"/>
              <a:t>대부분의 서유럽국가 우파의 주류가 기독민주세력인데 비해 </a:t>
            </a:r>
            <a:r>
              <a:rPr lang="en-US" altLang="ko-KR" sz="1300" dirty="0" smtClean="0"/>
              <a:t>‘</a:t>
            </a:r>
            <a:r>
              <a:rPr lang="ko-KR" altLang="en-US" sz="1300" dirty="0" err="1" smtClean="0"/>
              <a:t>드골주의</a:t>
            </a:r>
            <a:r>
              <a:rPr lang="en-US" altLang="ko-KR" sz="1300" dirty="0" smtClean="0"/>
              <a:t>’ </a:t>
            </a:r>
            <a:r>
              <a:rPr lang="ko-KR" altLang="en-US" sz="1300" dirty="0" smtClean="0"/>
              <a:t>강세</a:t>
            </a:r>
            <a:r>
              <a:rPr lang="en-US" altLang="ko-KR" sz="1300" dirty="0" smtClean="0"/>
              <a:t>: </a:t>
            </a:r>
            <a:r>
              <a:rPr lang="ko-KR" altLang="en-US" sz="1300" dirty="0" smtClean="0"/>
              <a:t>드골 </a:t>
            </a:r>
            <a:r>
              <a:rPr lang="en-US" altLang="ko-KR" sz="1300" dirty="0" smtClean="0"/>
              <a:t>De Gaulle, </a:t>
            </a:r>
            <a:r>
              <a:rPr lang="ko-KR" altLang="en-US" sz="1300" dirty="0" smtClean="0"/>
              <a:t>퐁피두 </a:t>
            </a:r>
            <a:r>
              <a:rPr lang="en-US" altLang="ko-KR" sz="1300" dirty="0" smtClean="0"/>
              <a:t>Pompidou, </a:t>
            </a:r>
            <a:r>
              <a:rPr lang="ko-KR" altLang="en-US" sz="1300" dirty="0" err="1" smtClean="0"/>
              <a:t>시락</a:t>
            </a:r>
            <a:r>
              <a:rPr lang="ko-KR" altLang="en-US" sz="1300" dirty="0" smtClean="0"/>
              <a:t> </a:t>
            </a:r>
            <a:r>
              <a:rPr lang="en-US" altLang="ko-KR" sz="1300" dirty="0" smtClean="0"/>
              <a:t>Chirac, Sarkozy…</a:t>
            </a:r>
          </a:p>
          <a:p>
            <a:pPr marL="0" indent="0">
              <a:buNone/>
            </a:pPr>
            <a:r>
              <a:rPr lang="en-US" altLang="ko-KR" sz="1300" dirty="0" smtClean="0"/>
              <a:t>- </a:t>
            </a:r>
            <a:r>
              <a:rPr lang="ko-KR" altLang="en-US" sz="1300" dirty="0" smtClean="0"/>
              <a:t>드골의 사상을 좇는 것으로 출발했음</a:t>
            </a: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</a:t>
            </a:r>
            <a:r>
              <a:rPr lang="ko-KR" altLang="en-US" sz="1300" dirty="0" smtClean="0"/>
              <a:t>국가주도 자본주의</a:t>
            </a:r>
            <a:r>
              <a:rPr lang="en-US" altLang="ko-KR" sz="1300" dirty="0" smtClean="0"/>
              <a:t>/</a:t>
            </a:r>
            <a:r>
              <a:rPr lang="ko-KR" altLang="en-US" sz="1300" dirty="0" smtClean="0"/>
              <a:t>보호무역주의적 태도</a:t>
            </a: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- 200</a:t>
            </a:r>
            <a:r>
              <a:rPr lang="ko-KR" altLang="en-US" sz="1300" dirty="0" smtClean="0"/>
              <a:t>년대 초부터 이념의 자유주의화</a:t>
            </a:r>
            <a:endParaRPr lang="en-US" altLang="ko-KR" sz="1300" dirty="0" smtClean="0"/>
          </a:p>
          <a:p>
            <a:pPr>
              <a:buFontTx/>
              <a:buChar char="-"/>
            </a:pPr>
            <a:endParaRPr lang="en-US" altLang="ko-KR" sz="1300" dirty="0"/>
          </a:p>
          <a:p>
            <a:pPr>
              <a:buFontTx/>
              <a:buChar char="-"/>
            </a:pPr>
            <a:endParaRPr lang="ko-KR" altLang="en-US" sz="1300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ko-KR" altLang="en-US" dirty="0" smtClean="0"/>
              <a:t>사회당의 영향</a:t>
            </a:r>
            <a:endParaRPr lang="ko-KR" altLang="en-US" dirty="0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- 1981</a:t>
            </a:r>
            <a:r>
              <a:rPr lang="ko-KR" altLang="en-US" sz="1300" dirty="0" smtClean="0"/>
              <a:t>년 </a:t>
            </a:r>
            <a:r>
              <a:rPr lang="ko-KR" altLang="en-US" sz="1300" dirty="0" err="1" smtClean="0"/>
              <a:t>미테랑</a:t>
            </a:r>
            <a:r>
              <a:rPr lang="ko-KR" altLang="en-US" sz="1300" dirty="0" smtClean="0"/>
              <a:t> </a:t>
            </a:r>
            <a:r>
              <a:rPr lang="en-US" altLang="ko-KR" sz="1300" dirty="0" smtClean="0"/>
              <a:t>Mitterrand</a:t>
            </a:r>
            <a:r>
              <a:rPr lang="ko-KR" altLang="en-US" sz="1300" dirty="0" smtClean="0"/>
              <a:t> 대통령 당선으로 정권교체</a:t>
            </a: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- 80</a:t>
            </a:r>
            <a:r>
              <a:rPr lang="ko-KR" altLang="en-US" sz="1300" dirty="0" smtClean="0"/>
              <a:t>년대 후반부터 시장경제 수용</a:t>
            </a:r>
            <a:endParaRPr lang="en-US" altLang="ko-KR" sz="1300" dirty="0"/>
          </a:p>
          <a:p>
            <a:pPr marL="0" indent="0">
              <a:buNone/>
            </a:pPr>
            <a:r>
              <a:rPr lang="en-US" altLang="ko-KR" sz="1300" dirty="0" smtClean="0"/>
              <a:t>- </a:t>
            </a:r>
            <a:r>
              <a:rPr lang="ko-KR" altLang="en-US" sz="1300" dirty="0" smtClean="0"/>
              <a:t>이후 </a:t>
            </a:r>
            <a:r>
              <a:rPr lang="ko-KR" altLang="en-US" sz="1300" dirty="0" err="1" smtClean="0"/>
              <a:t>죠스팽</a:t>
            </a:r>
            <a:r>
              <a:rPr lang="ko-KR" altLang="en-US" sz="1300" dirty="0"/>
              <a:t> </a:t>
            </a:r>
            <a:r>
              <a:rPr lang="en-US" altLang="ko-KR" sz="1300" dirty="0" smtClean="0"/>
              <a:t>Jospin</a:t>
            </a:r>
            <a:r>
              <a:rPr lang="ko-KR" altLang="en-US" sz="1300" dirty="0" smtClean="0"/>
              <a:t> 정부와 </a:t>
            </a:r>
            <a:r>
              <a:rPr lang="ko-KR" altLang="en-US" sz="1300" dirty="0" err="1" smtClean="0"/>
              <a:t>올랑드</a:t>
            </a:r>
            <a:r>
              <a:rPr lang="ko-KR" altLang="en-US" sz="1300" dirty="0" smtClean="0"/>
              <a:t> </a:t>
            </a:r>
            <a:r>
              <a:rPr lang="en-US" altLang="ko-KR" sz="1300" dirty="0" smtClean="0"/>
              <a:t>Hollande</a:t>
            </a:r>
            <a:r>
              <a:rPr lang="ko-KR" altLang="en-US" sz="1300" dirty="0" smtClean="0"/>
              <a:t>정권</a:t>
            </a: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</a:t>
            </a:r>
            <a:r>
              <a:rPr lang="ko-KR" altLang="en-US" sz="1300" dirty="0" smtClean="0"/>
              <a:t>오늘날 </a:t>
            </a:r>
            <a:r>
              <a:rPr lang="ko-KR" altLang="en-US" sz="1300" dirty="0" err="1" smtClean="0"/>
              <a:t>올랑드의</a:t>
            </a:r>
            <a:r>
              <a:rPr lang="ko-KR" altLang="en-US" sz="1300" dirty="0" smtClean="0"/>
              <a:t> 실정으로 거의 궤멸 상태임</a:t>
            </a:r>
            <a:endParaRPr lang="en-US" altLang="ko-KR" sz="1300" dirty="0" smtClean="0"/>
          </a:p>
          <a:p>
            <a:pPr>
              <a:buFontTx/>
              <a:buChar char="-"/>
            </a:pPr>
            <a:endParaRPr lang="en-US" altLang="ko-KR" sz="1300" dirty="0"/>
          </a:p>
          <a:p>
            <a:pPr>
              <a:buFontTx/>
              <a:buChar char="-"/>
            </a:pPr>
            <a:endParaRPr lang="en-US" altLang="ko-KR" sz="1300" dirty="0" smtClean="0"/>
          </a:p>
          <a:p>
            <a:pPr>
              <a:buFontTx/>
              <a:buChar char="-"/>
            </a:pPr>
            <a:endParaRPr lang="ko-KR" altLang="en-US" sz="1300" dirty="0"/>
          </a:p>
        </p:txBody>
      </p:sp>
      <p:pic>
        <p:nvPicPr>
          <p:cNvPr id="3074" name="Picture 2" descr="C:\Users\user\Desktop\공화당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262437"/>
            <a:ext cx="238125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Desktop\사회당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491037"/>
            <a:ext cx="3181350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1568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포용정책</a:t>
            </a:r>
            <a:r>
              <a:rPr lang="en-US" altLang="ko-KR" dirty="0" smtClean="0"/>
              <a:t>/</a:t>
            </a:r>
            <a:r>
              <a:rPr lang="ko-KR" altLang="en-US" dirty="0" smtClean="0"/>
              <a:t>주요 정책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경제</a:t>
            </a:r>
            <a:r>
              <a:rPr lang="en-US" altLang="ko-KR" dirty="0"/>
              <a:t>-</a:t>
            </a:r>
            <a:r>
              <a:rPr lang="ko-KR" altLang="en-US" dirty="0" smtClean="0"/>
              <a:t>사회 정책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US" altLang="ko-KR" sz="1300" dirty="0" smtClean="0"/>
          </a:p>
          <a:p>
            <a:pPr marL="0" indent="0">
              <a:buNone/>
            </a:pPr>
            <a:r>
              <a:rPr lang="ko-KR" altLang="en-US" sz="1700" b="1" dirty="0" smtClean="0"/>
              <a:t>* 높은</a:t>
            </a:r>
            <a:r>
              <a:rPr lang="en-US" altLang="ko-KR" sz="1700" b="1" dirty="0" smtClean="0"/>
              <a:t> </a:t>
            </a:r>
            <a:r>
              <a:rPr lang="ko-KR" altLang="en-US" sz="1700" b="1" dirty="0" smtClean="0"/>
              <a:t>과세</a:t>
            </a:r>
            <a:endParaRPr lang="en-US" altLang="ko-KR" sz="1700" b="1" dirty="0" smtClean="0"/>
          </a:p>
          <a:p>
            <a:pPr marL="0" indent="0">
              <a:buNone/>
            </a:pP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GDP</a:t>
            </a:r>
            <a:r>
              <a:rPr lang="ko-KR" altLang="en-US" sz="1300" dirty="0" smtClean="0"/>
              <a:t>대비 세입비율</a:t>
            </a:r>
            <a:r>
              <a:rPr lang="en-US" altLang="ko-KR" sz="1300" dirty="0" smtClean="0"/>
              <a:t>(2017): 46.2%(OECD</a:t>
            </a:r>
            <a:r>
              <a:rPr lang="ko-KR" altLang="en-US" sz="1300" dirty="0"/>
              <a:t> </a:t>
            </a:r>
            <a:r>
              <a:rPr lang="ko-KR" altLang="en-US" sz="1300" dirty="0" smtClean="0"/>
              <a:t>내</a:t>
            </a:r>
            <a:r>
              <a:rPr lang="en-US" altLang="ko-KR" sz="1300" dirty="0" smtClean="0"/>
              <a:t>1</a:t>
            </a:r>
            <a:r>
              <a:rPr lang="ko-KR" altLang="en-US" sz="1300" dirty="0" smtClean="0"/>
              <a:t>위</a:t>
            </a:r>
            <a:r>
              <a:rPr lang="en-US" altLang="ko-KR" sz="1300" dirty="0" smtClean="0"/>
              <a:t>)</a:t>
            </a:r>
          </a:p>
          <a:p>
            <a:pPr marL="0" indent="0">
              <a:buNone/>
            </a:pPr>
            <a:r>
              <a:rPr lang="en-US" altLang="ko-KR" sz="1300" dirty="0" smtClean="0"/>
              <a:t>- </a:t>
            </a:r>
            <a:r>
              <a:rPr lang="ko-KR" altLang="en-US" sz="1300" dirty="0" err="1" smtClean="0"/>
              <a:t>사회보험성</a:t>
            </a:r>
            <a:r>
              <a:rPr lang="ko-KR" altLang="en-US" sz="1300" dirty="0" smtClean="0"/>
              <a:t> 조세 </a:t>
            </a:r>
            <a:r>
              <a:rPr lang="en-US" altLang="ko-KR" sz="1300" dirty="0" smtClean="0"/>
              <a:t>16.8%</a:t>
            </a:r>
          </a:p>
          <a:p>
            <a:pPr marL="0" indent="0">
              <a:buNone/>
            </a:pPr>
            <a:r>
              <a:rPr lang="en-US" altLang="ko-KR" sz="1300" dirty="0" smtClean="0"/>
              <a:t>- </a:t>
            </a:r>
            <a:r>
              <a:rPr lang="ko-KR" altLang="en-US" sz="1300" dirty="0" smtClean="0"/>
              <a:t>부유세</a:t>
            </a:r>
            <a:r>
              <a:rPr lang="en-US" altLang="ko-KR" sz="1300" dirty="0" smtClean="0"/>
              <a:t>(</a:t>
            </a:r>
            <a:r>
              <a:rPr lang="ko-KR" altLang="en-US" sz="1300" dirty="0" smtClean="0"/>
              <a:t>주로 좌파정권</a:t>
            </a:r>
            <a:r>
              <a:rPr lang="en-US" altLang="ko-KR" sz="1300" dirty="0" smtClean="0"/>
              <a:t>) : 1981 </a:t>
            </a:r>
            <a:r>
              <a:rPr lang="ko-KR" altLang="en-US" sz="1300" dirty="0" smtClean="0"/>
              <a:t>최초 도입 연 </a:t>
            </a:r>
            <a:r>
              <a:rPr lang="en-US" altLang="ko-KR" sz="1300" dirty="0" smtClean="0"/>
              <a:t>100</a:t>
            </a:r>
            <a:r>
              <a:rPr lang="ko-KR" altLang="en-US" sz="1300" dirty="0" smtClean="0"/>
              <a:t>만 유로 초과 소득에 최고 </a:t>
            </a:r>
            <a:r>
              <a:rPr lang="en-US" altLang="ko-KR" sz="1300" dirty="0" smtClean="0"/>
              <a:t>75%</a:t>
            </a:r>
          </a:p>
          <a:p>
            <a:pPr>
              <a:buFontTx/>
              <a:buChar char="-"/>
            </a:pPr>
            <a:endParaRPr lang="en-US" altLang="ko-KR" sz="1300" dirty="0"/>
          </a:p>
          <a:p>
            <a:pPr marL="0" indent="0">
              <a:buNone/>
            </a:pP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700" b="1" dirty="0" smtClean="0"/>
              <a:t>* </a:t>
            </a:r>
            <a:r>
              <a:rPr lang="ko-KR" altLang="en-US" sz="1700" b="1" dirty="0" smtClean="0"/>
              <a:t>뛰어난</a:t>
            </a:r>
            <a:r>
              <a:rPr lang="en-US" altLang="ko-KR" sz="1700" b="1" dirty="0" smtClean="0"/>
              <a:t> </a:t>
            </a:r>
            <a:r>
              <a:rPr lang="ko-KR" altLang="en-US" sz="1700" b="1" dirty="0" smtClean="0"/>
              <a:t>복지</a:t>
            </a:r>
            <a:endParaRPr lang="en-US" altLang="ko-KR" sz="1700" b="1" dirty="0" smtClean="0"/>
          </a:p>
          <a:p>
            <a:pPr>
              <a:buFontTx/>
              <a:buChar char="-"/>
            </a:pPr>
            <a:endParaRPr lang="en-US" altLang="ko-KR" sz="1300" dirty="0"/>
          </a:p>
          <a:p>
            <a:pPr marL="0" indent="0">
              <a:buNone/>
            </a:pPr>
            <a:r>
              <a:rPr lang="en-US" altLang="ko-KR" sz="1300" dirty="0" smtClean="0"/>
              <a:t>- 1898 </a:t>
            </a:r>
            <a:r>
              <a:rPr lang="ko-KR" altLang="en-US" sz="1300" dirty="0" smtClean="0"/>
              <a:t>노동재해보상법</a:t>
            </a:r>
            <a:r>
              <a:rPr lang="en-US" altLang="ko-KR" sz="1300" dirty="0" smtClean="0"/>
              <a:t>/1910 </a:t>
            </a:r>
            <a:r>
              <a:rPr lang="ko-KR" altLang="en-US" sz="1300" dirty="0" smtClean="0"/>
              <a:t>근로자 농업노동자 퇴직연금법</a:t>
            </a:r>
            <a:r>
              <a:rPr lang="en-US" altLang="ko-KR" sz="1300" dirty="0" smtClean="0"/>
              <a:t>/ 1930 </a:t>
            </a:r>
            <a:r>
              <a:rPr lang="ko-KR" altLang="en-US" sz="1300" dirty="0" smtClean="0"/>
              <a:t>사회보험</a:t>
            </a:r>
            <a:r>
              <a:rPr lang="en-US" altLang="ko-KR" sz="1300" dirty="0" smtClean="0"/>
              <a:t>/ 1932 </a:t>
            </a:r>
            <a:r>
              <a:rPr lang="ko-KR" altLang="en-US" sz="1300" dirty="0" smtClean="0"/>
              <a:t>가족수당</a:t>
            </a: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- 1945 </a:t>
            </a:r>
            <a:r>
              <a:rPr lang="ko-KR" altLang="en-US" sz="1300" dirty="0" smtClean="0"/>
              <a:t>종합사회보장원칙 채택</a:t>
            </a:r>
            <a:r>
              <a:rPr lang="en-US" altLang="ko-KR" sz="1300" dirty="0" smtClean="0"/>
              <a:t>: </a:t>
            </a:r>
            <a:r>
              <a:rPr lang="ko-KR" altLang="en-US" sz="1300" dirty="0" smtClean="0"/>
              <a:t>사회보험법</a:t>
            </a:r>
            <a:r>
              <a:rPr lang="en-US" altLang="ko-KR" sz="1300" dirty="0" smtClean="0"/>
              <a:t>, </a:t>
            </a:r>
            <a:r>
              <a:rPr lang="ko-KR" altLang="en-US" sz="1300" dirty="0" smtClean="0"/>
              <a:t>노동재해보상법</a:t>
            </a:r>
            <a:r>
              <a:rPr lang="en-US" altLang="ko-KR" sz="1300" dirty="0" smtClean="0"/>
              <a:t>, </a:t>
            </a:r>
            <a:r>
              <a:rPr lang="ko-KR" altLang="en-US" sz="1300" dirty="0" err="1" smtClean="0"/>
              <a:t>가족수당법</a:t>
            </a:r>
            <a:r>
              <a:rPr lang="en-US" altLang="ko-KR" sz="1300" dirty="0" smtClean="0"/>
              <a:t>, </a:t>
            </a:r>
            <a:r>
              <a:rPr lang="ko-KR" altLang="en-US" sz="1300" dirty="0" err="1" smtClean="0"/>
              <a:t>노령피고용자수당법</a:t>
            </a:r>
            <a:r>
              <a:rPr lang="ko-KR" altLang="en-US" sz="1300" dirty="0" smtClean="0"/>
              <a:t> 등 통합</a:t>
            </a:r>
            <a:r>
              <a:rPr lang="en-US" altLang="ko-KR" sz="1300" dirty="0" smtClean="0"/>
              <a:t> - 1967 </a:t>
            </a:r>
            <a:r>
              <a:rPr lang="ko-KR" altLang="en-US" sz="1300" dirty="0" smtClean="0"/>
              <a:t>개혁</a:t>
            </a:r>
            <a:r>
              <a:rPr lang="en-US" altLang="ko-KR" sz="1300" dirty="0" smtClean="0"/>
              <a:t>: </a:t>
            </a:r>
            <a:r>
              <a:rPr lang="ko-KR" altLang="en-US" sz="1300" dirty="0" smtClean="0"/>
              <a:t>질병보험금고 노령보험금고 설치</a:t>
            </a:r>
            <a:r>
              <a:rPr lang="en-US" altLang="ko-KR" sz="1300" dirty="0" smtClean="0"/>
              <a:t>/ </a:t>
            </a:r>
            <a:r>
              <a:rPr lang="ko-KR" altLang="en-US" sz="1300" dirty="0" smtClean="0"/>
              <a:t>수공업자와 독립자영업자도 사회보장 수혜</a:t>
            </a: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- 1950 </a:t>
            </a:r>
            <a:r>
              <a:rPr lang="ko-KR" altLang="en-US" sz="1300" dirty="0" smtClean="0"/>
              <a:t>최저임금법 도입</a:t>
            </a:r>
            <a:r>
              <a:rPr lang="en-US" altLang="ko-KR" sz="1300" dirty="0" smtClean="0"/>
              <a:t>/ 1970 SMIC</a:t>
            </a:r>
            <a:r>
              <a:rPr lang="ko-KR" altLang="en-US" sz="1300" dirty="0"/>
              <a:t> </a:t>
            </a:r>
            <a:r>
              <a:rPr lang="ko-KR" altLang="en-US" sz="1300" dirty="0" smtClean="0"/>
              <a:t>체제 확립</a:t>
            </a: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- 1960,70</a:t>
            </a:r>
            <a:r>
              <a:rPr lang="ko-KR" altLang="en-US" sz="1300" dirty="0" smtClean="0"/>
              <a:t>년대부터 서민을 위한 대대적 공영주택 건설 추진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ko-KR" altLang="en-US" dirty="0" smtClean="0"/>
              <a:t>이민정</a:t>
            </a:r>
            <a:r>
              <a:rPr lang="ko-KR" altLang="en-US" dirty="0"/>
              <a:t>책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</a:t>
            </a:r>
            <a:r>
              <a:rPr lang="ko-KR" altLang="en-US" sz="1300" dirty="0" smtClean="0"/>
              <a:t>이민자가 인구의 </a:t>
            </a:r>
            <a:r>
              <a:rPr lang="en-US" altLang="ko-KR" sz="1300" dirty="0" smtClean="0"/>
              <a:t>10% </a:t>
            </a:r>
            <a:r>
              <a:rPr lang="ko-KR" altLang="en-US" sz="1300" dirty="0" smtClean="0"/>
              <a:t>정도</a:t>
            </a:r>
            <a:r>
              <a:rPr lang="en-US" altLang="ko-KR" sz="1300" dirty="0" smtClean="0"/>
              <a:t>(680</a:t>
            </a:r>
            <a:r>
              <a:rPr lang="ko-KR" altLang="en-US" sz="1300" dirty="0" smtClean="0"/>
              <a:t>만</a:t>
            </a:r>
            <a:r>
              <a:rPr lang="en-US" altLang="ko-KR" sz="1300" dirty="0" smtClean="0"/>
              <a:t>)</a:t>
            </a:r>
            <a:r>
              <a:rPr lang="ko-KR" altLang="en-US" sz="1300" dirty="0"/>
              <a:t> </a:t>
            </a:r>
            <a:r>
              <a:rPr lang="ko-KR" altLang="en-US" sz="1300" dirty="0" smtClean="0"/>
              <a:t>차지</a:t>
            </a:r>
            <a:r>
              <a:rPr lang="en-US" altLang="ko-KR" sz="1300" dirty="0" smtClean="0"/>
              <a:t>(2</a:t>
            </a:r>
            <a:r>
              <a:rPr lang="ko-KR" altLang="en-US" sz="1300" dirty="0" smtClean="0"/>
              <a:t>세대 포함 </a:t>
            </a:r>
            <a:r>
              <a:rPr lang="en-US" altLang="ko-KR" sz="1300" dirty="0" smtClean="0"/>
              <a:t>20% </a:t>
            </a:r>
            <a:r>
              <a:rPr lang="ko-KR" altLang="en-US" sz="1300" dirty="0" smtClean="0"/>
              <a:t>근접</a:t>
            </a:r>
            <a:r>
              <a:rPr lang="en-US" altLang="ko-KR" sz="1300" dirty="0" smtClean="0"/>
              <a:t>)</a:t>
            </a:r>
          </a:p>
          <a:p>
            <a:pPr marL="0" indent="0">
              <a:buNone/>
            </a:pPr>
            <a:r>
              <a:rPr lang="en-US" altLang="ko-KR" sz="1300" dirty="0" smtClean="0"/>
              <a:t>- </a:t>
            </a:r>
            <a:r>
              <a:rPr lang="ko-KR" altLang="en-US" sz="1300" dirty="0" smtClean="0"/>
              <a:t>전후 급증</a:t>
            </a:r>
            <a:r>
              <a:rPr lang="en-US" altLang="ko-KR" sz="1300" dirty="0" smtClean="0"/>
              <a:t>(</a:t>
            </a:r>
            <a:r>
              <a:rPr lang="ko-KR" altLang="en-US" sz="1300" dirty="0" err="1" smtClean="0"/>
              <a:t>북아프리카권</a:t>
            </a:r>
            <a:r>
              <a:rPr lang="ko-KR" altLang="en-US" sz="1300" dirty="0" smtClean="0"/>
              <a:t> 다수</a:t>
            </a:r>
            <a:r>
              <a:rPr lang="en-US" altLang="ko-KR" sz="1300" dirty="0" smtClean="0"/>
              <a:t>)</a:t>
            </a:r>
          </a:p>
          <a:p>
            <a:pPr marL="0" indent="0">
              <a:buNone/>
            </a:pPr>
            <a:r>
              <a:rPr lang="en-US" altLang="ko-KR" sz="1300" dirty="0" smtClean="0"/>
              <a:t>- 1973</a:t>
            </a:r>
            <a:r>
              <a:rPr lang="ko-KR" altLang="en-US" sz="1300" dirty="0" smtClean="0"/>
              <a:t>부터 이민</a:t>
            </a:r>
            <a:r>
              <a:rPr lang="en-US" altLang="ko-KR" sz="1300" dirty="0" smtClean="0"/>
              <a:t> </a:t>
            </a:r>
            <a:r>
              <a:rPr lang="ko-KR" altLang="en-US" sz="1300" dirty="0" smtClean="0"/>
              <a:t>제한</a:t>
            </a:r>
            <a:endParaRPr lang="en-US" altLang="ko-KR" sz="1300" dirty="0"/>
          </a:p>
          <a:p>
            <a:pPr marL="0" indent="0">
              <a:buNone/>
            </a:pPr>
            <a:r>
              <a:rPr lang="en-US" altLang="ko-KR" sz="1300" dirty="0" smtClean="0"/>
              <a:t>- </a:t>
            </a:r>
            <a:r>
              <a:rPr lang="ko-KR" altLang="en-US" sz="1300" dirty="0" smtClean="0"/>
              <a:t>오랜 기간 비교적으로 성공적인 동화정책</a:t>
            </a:r>
            <a:endParaRPr lang="en-US" altLang="ko-KR" sz="1300" dirty="0" smtClean="0"/>
          </a:p>
          <a:p>
            <a:pPr>
              <a:buFontTx/>
              <a:buChar char="-"/>
            </a:pPr>
            <a:endParaRPr lang="en-US" altLang="ko-KR" sz="1300" dirty="0"/>
          </a:p>
          <a:p>
            <a:pPr>
              <a:buFontTx/>
              <a:buChar char="-"/>
            </a:pPr>
            <a:endParaRPr lang="ko-KR" altLang="en-US" sz="1300" dirty="0"/>
          </a:p>
        </p:txBody>
      </p:sp>
      <p:pic>
        <p:nvPicPr>
          <p:cNvPr id="4098" name="Picture 2" descr="C:\Users\user\Desktop\이민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717032"/>
            <a:ext cx="3240360" cy="2193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122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포용정책</a:t>
            </a:r>
            <a:r>
              <a:rPr lang="en-US" altLang="ko-KR" dirty="0" smtClean="0"/>
              <a:t>/</a:t>
            </a:r>
            <a:r>
              <a:rPr lang="ko-KR" altLang="en-US" dirty="0" smtClean="0"/>
              <a:t>주요 정책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lvl="0" indent="0">
              <a:buNone/>
            </a:pPr>
            <a:endParaRPr lang="en-US" altLang="ko-KR" sz="13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en-US" altLang="ko-KR" sz="1300" dirty="0" smtClean="0">
                <a:solidFill>
                  <a:prstClr val="black"/>
                </a:solidFill>
              </a:rPr>
              <a:t>- </a:t>
            </a:r>
            <a:r>
              <a:rPr lang="en-US" altLang="ko-KR" sz="1300" dirty="0">
                <a:solidFill>
                  <a:prstClr val="black"/>
                </a:solidFill>
              </a:rPr>
              <a:t>1968</a:t>
            </a:r>
            <a:r>
              <a:rPr lang="ko-KR" altLang="en-US" sz="1300" dirty="0">
                <a:solidFill>
                  <a:prstClr val="black"/>
                </a:solidFill>
              </a:rPr>
              <a:t>혁명 이후인 </a:t>
            </a:r>
            <a:r>
              <a:rPr lang="en-US" altLang="ko-KR" sz="1300" dirty="0">
                <a:solidFill>
                  <a:prstClr val="black"/>
                </a:solidFill>
              </a:rPr>
              <a:t>1970</a:t>
            </a:r>
            <a:r>
              <a:rPr lang="ko-KR" altLang="en-US" sz="1300" dirty="0">
                <a:solidFill>
                  <a:prstClr val="black"/>
                </a:solidFill>
              </a:rPr>
              <a:t>년대 중반 낙태 허용</a:t>
            </a:r>
            <a:r>
              <a:rPr lang="en-US" altLang="ko-KR" sz="1300" dirty="0">
                <a:solidFill>
                  <a:prstClr val="black"/>
                </a:solidFill>
              </a:rPr>
              <a:t>, </a:t>
            </a:r>
            <a:r>
              <a:rPr lang="ko-KR" altLang="en-US" sz="1300" dirty="0">
                <a:solidFill>
                  <a:prstClr val="black"/>
                </a:solidFill>
              </a:rPr>
              <a:t>피임약 시판 </a:t>
            </a:r>
            <a:r>
              <a:rPr lang="ko-KR" altLang="en-US" sz="1300" dirty="0" smtClean="0">
                <a:solidFill>
                  <a:prstClr val="black"/>
                </a:solidFill>
              </a:rPr>
              <a:t>등</a:t>
            </a:r>
            <a:endParaRPr lang="en-US" altLang="ko-KR" sz="13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en-US" altLang="ko-KR" sz="1300" dirty="0">
                <a:solidFill>
                  <a:prstClr val="black"/>
                </a:solidFill>
              </a:rPr>
              <a:t>- 1999 PACS(</a:t>
            </a:r>
            <a:r>
              <a:rPr lang="ko-KR" altLang="en-US" sz="1300" dirty="0">
                <a:solidFill>
                  <a:prstClr val="black"/>
                </a:solidFill>
              </a:rPr>
              <a:t>시민연대협약</a:t>
            </a:r>
            <a:r>
              <a:rPr lang="en-US" altLang="ko-KR" sz="1300" dirty="0">
                <a:solidFill>
                  <a:prstClr val="black"/>
                </a:solidFill>
              </a:rPr>
              <a:t>) </a:t>
            </a:r>
            <a:r>
              <a:rPr lang="ko-KR" altLang="en-US" sz="1300" dirty="0">
                <a:solidFill>
                  <a:prstClr val="black"/>
                </a:solidFill>
              </a:rPr>
              <a:t>도입 </a:t>
            </a:r>
            <a:r>
              <a:rPr lang="en-US" altLang="ko-KR" sz="1300" dirty="0">
                <a:solidFill>
                  <a:prstClr val="black"/>
                </a:solidFill>
              </a:rPr>
              <a:t>: </a:t>
            </a:r>
            <a:r>
              <a:rPr lang="ko-KR" altLang="en-US" sz="1300" dirty="0">
                <a:solidFill>
                  <a:prstClr val="black"/>
                </a:solidFill>
              </a:rPr>
              <a:t>성인간</a:t>
            </a:r>
            <a:r>
              <a:rPr lang="en-US" altLang="ko-KR" sz="1300" dirty="0">
                <a:solidFill>
                  <a:prstClr val="black"/>
                </a:solidFill>
              </a:rPr>
              <a:t>(</a:t>
            </a:r>
            <a:r>
              <a:rPr lang="ko-KR" altLang="en-US" sz="1300" dirty="0">
                <a:solidFill>
                  <a:prstClr val="black"/>
                </a:solidFill>
              </a:rPr>
              <a:t>이성간 뿐 아니라 동성간에도</a:t>
            </a:r>
            <a:r>
              <a:rPr lang="en-US" altLang="ko-KR" sz="1300" dirty="0">
                <a:solidFill>
                  <a:prstClr val="black"/>
                </a:solidFill>
              </a:rPr>
              <a:t>) </a:t>
            </a:r>
            <a:r>
              <a:rPr lang="ko-KR" altLang="en-US" sz="1300" dirty="0" err="1" smtClean="0">
                <a:solidFill>
                  <a:prstClr val="black"/>
                </a:solidFill>
              </a:rPr>
              <a:t>준결혼제도</a:t>
            </a:r>
            <a:endParaRPr lang="en-US" altLang="ko-KR" sz="13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en-US" altLang="ko-KR" sz="1300" dirty="0">
                <a:solidFill>
                  <a:prstClr val="black"/>
                </a:solidFill>
              </a:rPr>
              <a:t>- 2013 </a:t>
            </a:r>
            <a:r>
              <a:rPr lang="ko-KR" altLang="en-US" sz="1300" dirty="0">
                <a:solidFill>
                  <a:prstClr val="black"/>
                </a:solidFill>
              </a:rPr>
              <a:t>동성결혼 허용</a:t>
            </a:r>
          </a:p>
          <a:p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ko-KR" altLang="en-US" dirty="0" smtClean="0"/>
              <a:t>여담</a:t>
            </a:r>
            <a:r>
              <a:rPr lang="en-US" altLang="ko-KR" dirty="0" smtClean="0"/>
              <a:t>: </a:t>
            </a:r>
            <a:r>
              <a:rPr lang="ko-KR" altLang="en-US" dirty="0" smtClean="0"/>
              <a:t>너무 프랑스적인</a:t>
            </a:r>
            <a:r>
              <a:rPr lang="en-US" altLang="ko-KR" dirty="0" smtClean="0"/>
              <a:t>!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altLang="ko-KR" sz="1300" dirty="0" smtClean="0"/>
          </a:p>
          <a:p>
            <a:pPr>
              <a:buFont typeface="Arial" charset="0"/>
              <a:buChar char="•"/>
            </a:pPr>
            <a:r>
              <a:rPr lang="en-US" altLang="ko-KR" sz="1300" dirty="0" smtClean="0"/>
              <a:t>Minitel</a:t>
            </a:r>
            <a:r>
              <a:rPr lang="ko-KR" altLang="en-US" sz="1300" dirty="0" smtClean="0"/>
              <a:t>의 개발과 실패</a:t>
            </a:r>
            <a:endParaRPr lang="en-US" altLang="ko-KR" sz="1300" dirty="0"/>
          </a:p>
          <a:p>
            <a:pPr marL="0" indent="0">
              <a:buNone/>
            </a:pPr>
            <a:r>
              <a:rPr lang="en-US" altLang="ko-KR" sz="1300" dirty="0" smtClean="0"/>
              <a:t>- 1980</a:t>
            </a:r>
            <a:r>
              <a:rPr lang="ko-KR" altLang="en-US" sz="1300" dirty="0" smtClean="0"/>
              <a:t>년대 초 프랑스 고유의 </a:t>
            </a:r>
            <a:r>
              <a:rPr lang="en-US" altLang="ko-KR" sz="1300" dirty="0" smtClean="0"/>
              <a:t>PC</a:t>
            </a:r>
            <a:r>
              <a:rPr lang="ko-KR" altLang="en-US" sz="1300" dirty="0" smtClean="0"/>
              <a:t>통신 서비스</a:t>
            </a: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- 1999</a:t>
            </a:r>
            <a:r>
              <a:rPr lang="ko-KR" altLang="en-US" sz="1300" dirty="0" smtClean="0"/>
              <a:t>년 단말기 </a:t>
            </a:r>
            <a:r>
              <a:rPr lang="en-US" altLang="ko-KR" sz="1300" dirty="0" smtClean="0"/>
              <a:t>9000</a:t>
            </a:r>
            <a:r>
              <a:rPr lang="ko-KR" altLang="en-US" sz="1300" dirty="0" smtClean="0"/>
              <a:t>만대 보급 </a:t>
            </a:r>
            <a:r>
              <a:rPr lang="en-US" altLang="ko-KR" sz="1300" dirty="0" smtClean="0"/>
              <a:t>1500</a:t>
            </a:r>
            <a:r>
              <a:rPr lang="ko-KR" altLang="en-US" sz="1300" dirty="0" err="1" smtClean="0"/>
              <a:t>만명</a:t>
            </a:r>
            <a:r>
              <a:rPr lang="ko-KR" altLang="en-US" sz="1300" dirty="0" smtClean="0"/>
              <a:t> 사용</a:t>
            </a: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</a:t>
            </a:r>
            <a:r>
              <a:rPr lang="ko-KR" altLang="en-US" sz="1300" dirty="0" smtClean="0"/>
              <a:t>그러나 </a:t>
            </a:r>
            <a:r>
              <a:rPr lang="en-US" altLang="ko-KR" sz="1300" dirty="0" smtClean="0"/>
              <a:t>90</a:t>
            </a:r>
            <a:r>
              <a:rPr lang="ko-KR" altLang="en-US" sz="1300" dirty="0" smtClean="0"/>
              <a:t>년대에 인터넷</a:t>
            </a:r>
            <a:r>
              <a:rPr lang="en-US" altLang="ko-KR" sz="1300" dirty="0" smtClean="0"/>
              <a:t>(</a:t>
            </a:r>
            <a:r>
              <a:rPr lang="ko-KR" altLang="en-US" sz="1300" dirty="0" err="1" smtClean="0"/>
              <a:t>월드와이드웹</a:t>
            </a:r>
            <a:r>
              <a:rPr lang="en-US" altLang="ko-KR" sz="1300" dirty="0" smtClean="0"/>
              <a:t>) </a:t>
            </a:r>
            <a:r>
              <a:rPr lang="ko-KR" altLang="en-US" sz="1300" dirty="0" smtClean="0"/>
              <a:t>보급으로 직후 </a:t>
            </a:r>
            <a:r>
              <a:rPr lang="ko-KR" altLang="en-US" sz="1300" dirty="0" err="1" smtClean="0"/>
              <a:t>급쇠락</a:t>
            </a:r>
            <a:endParaRPr lang="en-US" altLang="ko-KR" sz="1300" dirty="0" smtClean="0"/>
          </a:p>
          <a:p>
            <a:pPr>
              <a:buFontTx/>
              <a:buChar char="-"/>
            </a:pPr>
            <a:endParaRPr lang="en-US" altLang="ko-KR" sz="1300" dirty="0" smtClean="0"/>
          </a:p>
          <a:p>
            <a:pPr>
              <a:buFontTx/>
              <a:buChar char="-"/>
            </a:pPr>
            <a:endParaRPr lang="en-US" altLang="ko-KR" sz="1300" dirty="0" smtClean="0"/>
          </a:p>
          <a:p>
            <a:pPr>
              <a:buFontTx/>
              <a:buChar char="-"/>
            </a:pPr>
            <a:endParaRPr lang="en-US" altLang="ko-KR" sz="1300" dirty="0"/>
          </a:p>
          <a:p>
            <a:pPr>
              <a:buFontTx/>
              <a:buChar char="-"/>
            </a:pPr>
            <a:endParaRPr lang="en-US" altLang="ko-KR" sz="1300" dirty="0" smtClean="0"/>
          </a:p>
          <a:p>
            <a:pPr>
              <a:buFontTx/>
              <a:buChar char="-"/>
            </a:pPr>
            <a:endParaRPr lang="en-US" altLang="ko-KR" sz="1300" dirty="0"/>
          </a:p>
        </p:txBody>
      </p:sp>
      <p:sp>
        <p:nvSpPr>
          <p:cNvPr id="7" name="텍스트 개체 틀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사회문화분야</a:t>
            </a:r>
            <a:endParaRPr lang="ko-KR" altLang="en-US" dirty="0"/>
          </a:p>
        </p:txBody>
      </p:sp>
      <p:pic>
        <p:nvPicPr>
          <p:cNvPr id="1029" name="Picture 5" descr="C:\Users\user\Desktop\미니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005064"/>
            <a:ext cx="24003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ser\Desktop\PAC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645024"/>
            <a:ext cx="3528392" cy="2271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85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포용가치의 위기와 저항</a:t>
            </a:r>
            <a:r>
              <a:rPr lang="en-US" altLang="ko-KR" dirty="0" smtClean="0"/>
              <a:t>/</a:t>
            </a:r>
            <a:r>
              <a:rPr lang="ko-KR" altLang="en-US" dirty="0" smtClean="0"/>
              <a:t>위기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위기 요인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- 1973</a:t>
            </a:r>
            <a:r>
              <a:rPr lang="ko-KR" altLang="en-US" sz="1300" dirty="0" smtClean="0"/>
              <a:t>이래 지속적 경기침체와 높은 실업률</a:t>
            </a:r>
            <a:r>
              <a:rPr lang="en-US" altLang="ko-KR" sz="1300" dirty="0" smtClean="0"/>
              <a:t>: 10% </a:t>
            </a:r>
            <a:r>
              <a:rPr lang="ko-KR" altLang="en-US" sz="1300" dirty="0" smtClean="0"/>
              <a:t>근방의 실업률</a:t>
            </a: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</a:t>
            </a:r>
            <a:r>
              <a:rPr lang="ko-KR" altLang="en-US" sz="1300" dirty="0" smtClean="0"/>
              <a:t>높은 </a:t>
            </a:r>
            <a:r>
              <a:rPr lang="ko-KR" altLang="en-US" sz="1300" dirty="0"/>
              <a:t>이</a:t>
            </a:r>
            <a:r>
              <a:rPr lang="ko-KR" altLang="en-US" sz="1300" dirty="0" smtClean="0"/>
              <a:t>민자 수와 난민문제</a:t>
            </a: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</a:t>
            </a:r>
            <a:r>
              <a:rPr lang="ko-KR" altLang="en-US" sz="1300" dirty="0" smtClean="0"/>
              <a:t>테러</a:t>
            </a: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</a:t>
            </a:r>
            <a:r>
              <a:rPr lang="ko-KR" altLang="en-US" sz="1300" dirty="0" smtClean="0"/>
              <a:t>유럽통합운동</a:t>
            </a:r>
            <a:r>
              <a:rPr lang="en-US" altLang="ko-KR" sz="1300" dirty="0" smtClean="0"/>
              <a:t>: </a:t>
            </a:r>
            <a:r>
              <a:rPr lang="ko-KR" altLang="en-US" sz="1300" dirty="0" smtClean="0"/>
              <a:t>특히 긴축 재정 요구</a:t>
            </a:r>
            <a:endParaRPr lang="en-US" altLang="ko-KR" sz="1300" dirty="0" smtClean="0"/>
          </a:p>
          <a:p>
            <a:pPr marL="0" indent="0">
              <a:buNone/>
            </a:pPr>
            <a:endParaRPr lang="en-US" altLang="ko-KR" sz="1300" dirty="0" smtClean="0"/>
          </a:p>
          <a:p>
            <a:pPr>
              <a:buFont typeface="Symbol"/>
              <a:buChar char="Þ"/>
            </a:pPr>
            <a:r>
              <a:rPr lang="ko-KR" altLang="en-US" sz="1300" dirty="0" smtClean="0"/>
              <a:t>여론의 우경화</a:t>
            </a:r>
            <a:r>
              <a:rPr lang="en-US" altLang="ko-KR" sz="1300" dirty="0" smtClean="0"/>
              <a:t>; </a:t>
            </a:r>
            <a:r>
              <a:rPr lang="ko-KR" altLang="en-US" sz="1300" dirty="0" smtClean="0"/>
              <a:t>극우정당 지지의 급상승</a:t>
            </a:r>
            <a:endParaRPr lang="en-US" altLang="ko-KR" sz="1300" dirty="0" smtClean="0"/>
          </a:p>
          <a:p>
            <a:pPr>
              <a:buFont typeface="Symbol"/>
              <a:buChar char="Þ"/>
            </a:pPr>
            <a:endParaRPr lang="en-US" altLang="ko-KR" sz="1300" dirty="0"/>
          </a:p>
          <a:p>
            <a:pPr>
              <a:buFont typeface="Symbol"/>
              <a:buChar char="Þ"/>
            </a:pPr>
            <a:endParaRPr lang="ko-KR" altLang="en-US" sz="1300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ko-KR" altLang="en-US" dirty="0" smtClean="0"/>
              <a:t>정책의 변화</a:t>
            </a:r>
            <a:endParaRPr lang="ko-KR" altLang="en-US" dirty="0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</a:t>
            </a:r>
            <a:r>
              <a:rPr lang="ko-KR" altLang="en-US" sz="1300" dirty="0" smtClean="0"/>
              <a:t>이민법 강화</a:t>
            </a: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</a:t>
            </a:r>
            <a:r>
              <a:rPr lang="ko-KR" altLang="en-US" sz="1300" dirty="0" smtClean="0"/>
              <a:t>노동법 개혁 압박</a:t>
            </a: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</a:t>
            </a:r>
            <a:r>
              <a:rPr lang="ko-KR" altLang="en-US" sz="1300" dirty="0" err="1" smtClean="0"/>
              <a:t>친기업적</a:t>
            </a:r>
            <a:r>
              <a:rPr lang="ko-KR" altLang="en-US" sz="1300" dirty="0" smtClean="0"/>
              <a:t> 과세</a:t>
            </a: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</a:t>
            </a:r>
            <a:r>
              <a:rPr lang="ko-KR" altLang="en-US" sz="1300" dirty="0" smtClean="0"/>
              <a:t>소극적 복지</a:t>
            </a:r>
            <a:endParaRPr lang="en-US" altLang="ko-KR" sz="1300" dirty="0" smtClean="0"/>
          </a:p>
          <a:p>
            <a:pPr marL="0" indent="0">
              <a:buNone/>
            </a:pPr>
            <a:r>
              <a:rPr lang="en-US" altLang="ko-KR" sz="1300" dirty="0" smtClean="0"/>
              <a:t>- </a:t>
            </a:r>
            <a:r>
              <a:rPr lang="ko-KR" altLang="en-US" sz="1300" dirty="0" smtClean="0"/>
              <a:t>일명 </a:t>
            </a:r>
            <a:r>
              <a:rPr lang="en-US" altLang="ko-KR" sz="1300" dirty="0" smtClean="0"/>
              <a:t>’</a:t>
            </a:r>
            <a:r>
              <a:rPr lang="ko-KR" altLang="en-US" sz="1300" dirty="0" err="1" smtClean="0"/>
              <a:t>부르카</a:t>
            </a:r>
            <a:r>
              <a:rPr lang="ko-KR" altLang="en-US" sz="1300" dirty="0" smtClean="0"/>
              <a:t> 금지법</a:t>
            </a:r>
            <a:r>
              <a:rPr lang="en-US" altLang="ko-KR" sz="1300" dirty="0" smtClean="0"/>
              <a:t>’(2011) </a:t>
            </a:r>
            <a:r>
              <a:rPr lang="ko-KR" altLang="en-US" sz="1300" dirty="0" smtClean="0"/>
              <a:t>채택 논란 </a:t>
            </a:r>
            <a:endParaRPr lang="en-US" altLang="ko-KR" sz="1300" dirty="0" smtClean="0"/>
          </a:p>
          <a:p>
            <a:pPr>
              <a:buFontTx/>
              <a:buChar char="-"/>
            </a:pPr>
            <a:endParaRPr lang="en-US" altLang="ko-KR" sz="1300" dirty="0"/>
          </a:p>
          <a:p>
            <a:pPr>
              <a:buFont typeface="Symbol"/>
              <a:buChar char="Þ"/>
            </a:pPr>
            <a:r>
              <a:rPr lang="ko-KR" altLang="en-US" sz="1300" dirty="0" smtClean="0"/>
              <a:t>정책에 있어 우경화 및 프랑스적 고유성 퇴색</a:t>
            </a:r>
            <a:endParaRPr lang="en-US" altLang="ko-KR" sz="1300" dirty="0" smtClean="0"/>
          </a:p>
          <a:p>
            <a:pPr>
              <a:buFont typeface="Symbol"/>
              <a:buChar char="Þ"/>
            </a:pPr>
            <a:endParaRPr lang="en-US" altLang="ko-KR" sz="1300" dirty="0"/>
          </a:p>
          <a:p>
            <a:pPr>
              <a:buFont typeface="Symbol"/>
              <a:buChar char="Þ"/>
            </a:pPr>
            <a:endParaRPr lang="ko-KR" altLang="en-US" sz="1300" dirty="0"/>
          </a:p>
        </p:txBody>
      </p:sp>
      <p:pic>
        <p:nvPicPr>
          <p:cNvPr id="6146" name="Picture 2" descr="C:\Users\user\Desktop\17대선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077072"/>
            <a:ext cx="1944216" cy="2111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ser\Desktop\부르카금지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283612"/>
            <a:ext cx="33909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583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포용가치의</a:t>
            </a:r>
            <a:r>
              <a:rPr lang="en-US" altLang="ko-KR" dirty="0"/>
              <a:t> </a:t>
            </a:r>
            <a:r>
              <a:rPr lang="ko-KR" altLang="en-US" dirty="0" smtClean="0"/>
              <a:t>위기와 저항</a:t>
            </a:r>
            <a:r>
              <a:rPr lang="en-US" altLang="ko-KR" dirty="0" smtClean="0"/>
              <a:t>/</a:t>
            </a:r>
            <a:r>
              <a:rPr lang="ko-KR" altLang="en-US" dirty="0" smtClean="0"/>
              <a:t>저항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저항현상들 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Tx/>
              <a:buChar char="-"/>
            </a:pPr>
            <a:endParaRPr lang="en-US" altLang="ko-KR" sz="1300" b="1" dirty="0" smtClean="0"/>
          </a:p>
          <a:p>
            <a:pPr marL="0" indent="0">
              <a:buNone/>
            </a:pPr>
            <a:r>
              <a:rPr lang="en-US" altLang="ko-KR" sz="1300" b="1" dirty="0" smtClean="0"/>
              <a:t>- 2005</a:t>
            </a:r>
            <a:r>
              <a:rPr lang="ko-KR" altLang="en-US" sz="1300" b="1" dirty="0"/>
              <a:t> </a:t>
            </a:r>
            <a:r>
              <a:rPr lang="en-US" altLang="ko-KR" sz="1300" b="1" dirty="0" smtClean="0"/>
              <a:t> </a:t>
            </a:r>
            <a:r>
              <a:rPr lang="ko-KR" altLang="en-US" sz="1300" b="1" dirty="0" smtClean="0"/>
              <a:t>파리 근교 이주민 폭동</a:t>
            </a:r>
            <a:endParaRPr lang="en-US" altLang="ko-KR" sz="1300" b="1" dirty="0" smtClean="0"/>
          </a:p>
          <a:p>
            <a:pPr>
              <a:buFontTx/>
              <a:buChar char="-"/>
            </a:pPr>
            <a:endParaRPr lang="en-US" altLang="ko-KR" sz="1300" b="1" dirty="0" smtClean="0"/>
          </a:p>
          <a:p>
            <a:pPr marL="0" indent="0">
              <a:buNone/>
            </a:pPr>
            <a:r>
              <a:rPr lang="en-US" altLang="ko-KR" sz="1300" b="1" dirty="0" smtClean="0"/>
              <a:t>- 2016~17 </a:t>
            </a:r>
            <a:r>
              <a:rPr lang="ko-KR" altLang="en-US" sz="1300" b="1" dirty="0" err="1" smtClean="0"/>
              <a:t>올랑드</a:t>
            </a:r>
            <a:r>
              <a:rPr lang="ko-KR" altLang="en-US" sz="1300" b="1" dirty="0" smtClean="0"/>
              <a:t> 정부 노동개혁 반대 시위</a:t>
            </a:r>
            <a:endParaRPr lang="en-US" altLang="ko-KR" sz="1300" b="1" dirty="0" smtClean="0"/>
          </a:p>
          <a:p>
            <a:pPr marL="0" indent="0">
              <a:buNone/>
            </a:pPr>
            <a:r>
              <a:rPr lang="en-US" altLang="ko-KR" sz="1300" b="1" dirty="0" smtClean="0"/>
              <a:t>- 2018. 10~ ‘</a:t>
            </a:r>
            <a:r>
              <a:rPr lang="ko-KR" altLang="en-US" sz="1300" b="1" dirty="0" smtClean="0"/>
              <a:t>노란 조끼</a:t>
            </a:r>
            <a:r>
              <a:rPr lang="en-US" altLang="ko-KR" sz="1300" b="1" dirty="0" smtClean="0"/>
              <a:t>(Gilets</a:t>
            </a:r>
            <a:r>
              <a:rPr lang="ko-KR" altLang="en-US" sz="1300" b="1" dirty="0" smtClean="0"/>
              <a:t> </a:t>
            </a:r>
            <a:r>
              <a:rPr lang="en-US" altLang="ko-KR" sz="1300" b="1" dirty="0" err="1" smtClean="0"/>
              <a:t>Jaunes</a:t>
            </a:r>
            <a:r>
              <a:rPr lang="en-US" altLang="ko-KR" sz="1300" b="1" dirty="0" smtClean="0"/>
              <a:t>) </a:t>
            </a:r>
            <a:r>
              <a:rPr lang="ko-KR" altLang="en-US" sz="1300" b="1" dirty="0" smtClean="0"/>
              <a:t>운동</a:t>
            </a:r>
            <a:r>
              <a:rPr lang="en-US" altLang="ko-KR" dirty="0" smtClean="0"/>
              <a:t>’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7170" name="Picture 2" descr="C:\Users\user\Desktop\2016시위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9" y="2204864"/>
            <a:ext cx="2736303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er\Desktop\노란조끼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005064"/>
            <a:ext cx="318135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5686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7384"/>
            <a:ext cx="9180512" cy="6885384"/>
          </a:xfrm>
          <a:prstGeom prst="rect">
            <a:avLst/>
          </a:prstGeom>
        </p:spPr>
      </p:pic>
      <p:pic>
        <p:nvPicPr>
          <p:cNvPr id="10" name="그림 9" descr="imag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9872" y="2276872"/>
            <a:ext cx="2162175" cy="2114550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3419872" y="2924944"/>
            <a:ext cx="2232248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Thank You </a:t>
            </a:r>
            <a:r>
              <a:rPr lang="en-US" altLang="ko-KR" sz="24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!</a:t>
            </a:r>
          </a:p>
          <a:p>
            <a:pPr algn="ctr"/>
            <a:r>
              <a:rPr lang="en-US" altLang="ko-KR" sz="24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Merci Bien!</a:t>
            </a:r>
            <a:endParaRPr lang="ko-KR" altLang="en-US" sz="24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4828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 sz="2400" b="1" dirty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2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 sz="2400" b="1" dirty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3.xml><?xml version="1.0" encoding="utf-8"?>
<a:theme xmlns:a="http://schemas.openxmlformats.org/drawingml/2006/main" name="3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 sz="2400" b="1" dirty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4.xml><?xml version="1.0" encoding="utf-8"?>
<a:theme xmlns:a="http://schemas.openxmlformats.org/drawingml/2006/main" name="4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 sz="2400" b="1" dirty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5.xml><?xml version="1.0" encoding="utf-8"?>
<a:theme xmlns:a="http://schemas.openxmlformats.org/drawingml/2006/main" name="5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 sz="2400" b="1" dirty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6.xml><?xml version="1.0" encoding="utf-8"?>
<a:theme xmlns:a="http://schemas.openxmlformats.org/drawingml/2006/main" name="6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 sz="2400" b="1" dirty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7.xml><?xml version="1.0" encoding="utf-8"?>
<a:theme xmlns:a="http://schemas.openxmlformats.org/drawingml/2006/main" name="7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 sz="2400" b="1" dirty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8.xml><?xml version="1.0" encoding="utf-8"?>
<a:theme xmlns:a="http://schemas.openxmlformats.org/drawingml/2006/main" name="8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 sz="2400" b="1" dirty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9.xml><?xml version="1.0" encoding="utf-8"?>
<a:theme xmlns:a="http://schemas.openxmlformats.org/drawingml/2006/main" name="9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 sz="2400" b="1" dirty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10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 sz="2400" b="1" dirty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1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1159</TotalTime>
  <Words>899</Words>
  <Application>Microsoft Office PowerPoint</Application>
  <PresentationFormat>화면 슬라이드 쇼(4:3)</PresentationFormat>
  <Paragraphs>148</Paragraphs>
  <Slides>12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10</vt:i4>
      </vt:variant>
      <vt:variant>
        <vt:lpstr>슬라이드 제목</vt:lpstr>
      </vt:variant>
      <vt:variant>
        <vt:i4>12</vt:i4>
      </vt:variant>
    </vt:vector>
  </HeadingPairs>
  <TitlesOfParts>
    <vt:vector size="26" baseType="lpstr">
      <vt:lpstr>나눔고딕</vt:lpstr>
      <vt:lpstr>맑은 고딕</vt:lpstr>
      <vt:lpstr>Arial</vt:lpstr>
      <vt:lpstr>Symbol</vt:lpstr>
      <vt:lpstr>1_Office 테마</vt:lpstr>
      <vt:lpstr>2_Office 테마</vt:lpstr>
      <vt:lpstr>3_Office 테마</vt:lpstr>
      <vt:lpstr>4_Office 테마</vt:lpstr>
      <vt:lpstr>5_Office 테마</vt:lpstr>
      <vt:lpstr>6_Office 테마</vt:lpstr>
      <vt:lpstr>7_Office 테마</vt:lpstr>
      <vt:lpstr>8_Office 테마</vt:lpstr>
      <vt:lpstr>9_Office 테마</vt:lpstr>
      <vt:lpstr>Office 테마</vt:lpstr>
      <vt:lpstr>프랑스, 포용의 나라?</vt:lpstr>
      <vt:lpstr>목차</vt:lpstr>
      <vt:lpstr>서론</vt:lpstr>
      <vt:lpstr>포용정신의 가치화/헌법적 가치</vt:lpstr>
      <vt:lpstr>포용정신의 가치화/역사적 배경</vt:lpstr>
      <vt:lpstr>포용정신의 가치화/역사적 배경</vt:lpstr>
      <vt:lpstr>포용정책/정당과 이념</vt:lpstr>
      <vt:lpstr>포용정책/주요 정책</vt:lpstr>
      <vt:lpstr>포용정책/주요 정책</vt:lpstr>
      <vt:lpstr>포용가치의 위기와 저항/위기</vt:lpstr>
      <vt:lpstr>포용가치의 위기와 저항/저항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master</cp:lastModifiedBy>
  <cp:revision>14</cp:revision>
  <dcterms:created xsi:type="dcterms:W3CDTF">2019-09-01T14:39:24Z</dcterms:created>
  <dcterms:modified xsi:type="dcterms:W3CDTF">2019-09-04T05:47:25Z</dcterms:modified>
</cp:coreProperties>
</file>